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2" r:id="rId2"/>
    <p:sldMasterId id="2147483660" r:id="rId3"/>
    <p:sldMasterId id="2147483664" r:id="rId4"/>
  </p:sldMasterIdLst>
  <p:notesMasterIdLst>
    <p:notesMasterId r:id="rId22"/>
  </p:notesMasterIdLst>
  <p:sldIdLst>
    <p:sldId id="256" r:id="rId5"/>
    <p:sldId id="301" r:id="rId6"/>
    <p:sldId id="257" r:id="rId7"/>
    <p:sldId id="258" r:id="rId8"/>
    <p:sldId id="302" r:id="rId9"/>
    <p:sldId id="303" r:id="rId10"/>
    <p:sldId id="264" r:id="rId11"/>
    <p:sldId id="263" r:id="rId12"/>
    <p:sldId id="293" r:id="rId13"/>
    <p:sldId id="284" r:id="rId14"/>
    <p:sldId id="296" r:id="rId15"/>
    <p:sldId id="304" r:id="rId16"/>
    <p:sldId id="275" r:id="rId17"/>
    <p:sldId id="305" r:id="rId18"/>
    <p:sldId id="306" r:id="rId19"/>
    <p:sldId id="307" r:id="rId20"/>
    <p:sldId id="281" r:id="rId21"/>
  </p:sldIdLst>
  <p:sldSz cx="11525250" cy="6483350"/>
  <p:notesSz cx="6858000" cy="9144000"/>
  <p:defaultTextStyle>
    <a:defPPr>
      <a:defRPr lang="en-US"/>
    </a:defPPr>
    <a:lvl1pPr marL="0" algn="l" defTabSz="432100" rtl="0" eaLnBrk="1" latinLnBrk="0" hangingPunct="1">
      <a:defRPr sz="1700" kern="1200">
        <a:solidFill>
          <a:schemeClr val="tx1"/>
        </a:solidFill>
        <a:latin typeface="+mn-lt"/>
        <a:ea typeface="+mn-ea"/>
        <a:cs typeface="+mn-cs"/>
      </a:defRPr>
    </a:lvl1pPr>
    <a:lvl2pPr marL="432100" algn="l" defTabSz="432100" rtl="0" eaLnBrk="1" latinLnBrk="0" hangingPunct="1">
      <a:defRPr sz="1700" kern="1200">
        <a:solidFill>
          <a:schemeClr val="tx1"/>
        </a:solidFill>
        <a:latin typeface="+mn-lt"/>
        <a:ea typeface="+mn-ea"/>
        <a:cs typeface="+mn-cs"/>
      </a:defRPr>
    </a:lvl2pPr>
    <a:lvl3pPr marL="864199" algn="l" defTabSz="432100" rtl="0" eaLnBrk="1" latinLnBrk="0" hangingPunct="1">
      <a:defRPr sz="1700" kern="1200">
        <a:solidFill>
          <a:schemeClr val="tx1"/>
        </a:solidFill>
        <a:latin typeface="+mn-lt"/>
        <a:ea typeface="+mn-ea"/>
        <a:cs typeface="+mn-cs"/>
      </a:defRPr>
    </a:lvl3pPr>
    <a:lvl4pPr marL="1296299" algn="l" defTabSz="432100" rtl="0" eaLnBrk="1" latinLnBrk="0" hangingPunct="1">
      <a:defRPr sz="1700" kern="1200">
        <a:solidFill>
          <a:schemeClr val="tx1"/>
        </a:solidFill>
        <a:latin typeface="+mn-lt"/>
        <a:ea typeface="+mn-ea"/>
        <a:cs typeface="+mn-cs"/>
      </a:defRPr>
    </a:lvl4pPr>
    <a:lvl5pPr marL="1728399" algn="l" defTabSz="432100" rtl="0" eaLnBrk="1" latinLnBrk="0" hangingPunct="1">
      <a:defRPr sz="1700" kern="1200">
        <a:solidFill>
          <a:schemeClr val="tx1"/>
        </a:solidFill>
        <a:latin typeface="+mn-lt"/>
        <a:ea typeface="+mn-ea"/>
        <a:cs typeface="+mn-cs"/>
      </a:defRPr>
    </a:lvl5pPr>
    <a:lvl6pPr marL="2160499" algn="l" defTabSz="432100" rtl="0" eaLnBrk="1" latinLnBrk="0" hangingPunct="1">
      <a:defRPr sz="1700" kern="1200">
        <a:solidFill>
          <a:schemeClr val="tx1"/>
        </a:solidFill>
        <a:latin typeface="+mn-lt"/>
        <a:ea typeface="+mn-ea"/>
        <a:cs typeface="+mn-cs"/>
      </a:defRPr>
    </a:lvl6pPr>
    <a:lvl7pPr marL="2592598" algn="l" defTabSz="432100" rtl="0" eaLnBrk="1" latinLnBrk="0" hangingPunct="1">
      <a:defRPr sz="1700" kern="1200">
        <a:solidFill>
          <a:schemeClr val="tx1"/>
        </a:solidFill>
        <a:latin typeface="+mn-lt"/>
        <a:ea typeface="+mn-ea"/>
        <a:cs typeface="+mn-cs"/>
      </a:defRPr>
    </a:lvl7pPr>
    <a:lvl8pPr marL="3024698" algn="l" defTabSz="432100" rtl="0" eaLnBrk="1" latinLnBrk="0" hangingPunct="1">
      <a:defRPr sz="1700" kern="1200">
        <a:solidFill>
          <a:schemeClr val="tx1"/>
        </a:solidFill>
        <a:latin typeface="+mn-lt"/>
        <a:ea typeface="+mn-ea"/>
        <a:cs typeface="+mn-cs"/>
      </a:defRPr>
    </a:lvl8pPr>
    <a:lvl9pPr marL="3456798" algn="l" defTabSz="432100" rtl="0" eaLnBrk="1" latinLnBrk="0" hangingPunct="1">
      <a:defRPr sz="17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2" userDrawn="1">
          <p15:clr>
            <a:srgbClr val="A4A3A4"/>
          </p15:clr>
        </p15:guide>
        <p15:guide id="2" pos="363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AEAEA"/>
    <a:srgbClr val="00214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512" autoAdjust="0"/>
  </p:normalViewPr>
  <p:slideViewPr>
    <p:cSldViewPr snapToGrid="0" snapToObjects="1">
      <p:cViewPr varScale="1">
        <p:scale>
          <a:sx n="111" d="100"/>
          <a:sy n="111" d="100"/>
        </p:scale>
        <p:origin x="786" y="108"/>
      </p:cViewPr>
      <p:guideLst>
        <p:guide orient="horz" pos="2042"/>
        <p:guide pos="3631"/>
      </p:guideLst>
    </p:cSldViewPr>
  </p:slideViewPr>
  <p:notesTextViewPr>
    <p:cViewPr>
      <p:scale>
        <a:sx n="100" d="100"/>
        <a:sy n="100" d="100"/>
      </p:scale>
      <p:origin x="0" y="0"/>
    </p:cViewPr>
  </p:notesTextViewPr>
  <p:notesViewPr>
    <p:cSldViewPr snapToGrid="0" snapToObjects="1">
      <p:cViewPr varScale="1">
        <p:scale>
          <a:sx n="87" d="100"/>
          <a:sy n="87" d="100"/>
        </p:scale>
        <p:origin x="2988"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322096-0F87-4D11-BA9A-18382657269E}" type="doc">
      <dgm:prSet loTypeId="urn:microsoft.com/office/officeart/2005/8/layout/hProcess9" loCatId="process" qsTypeId="urn:microsoft.com/office/officeart/2005/8/quickstyle/simple1" qsCatId="simple" csTypeId="urn:microsoft.com/office/officeart/2005/8/colors/colorful1" csCatId="colorful" phldr="1"/>
      <dgm:spPr/>
    </dgm:pt>
    <dgm:pt modelId="{735CF333-836B-43DB-BA56-DB845B726103}">
      <dgm:prSet phldrT="[Text]"/>
      <dgm:spPr/>
      <dgm:t>
        <a:bodyPr/>
        <a:lstStyle/>
        <a:p>
          <a:r>
            <a:rPr lang="en-GB" dirty="0" smtClean="0"/>
            <a:t>Most patients will be able to consent and register onto the trial remotely using an online system. The PRINCIPLE Study team will help patients do this where needed.</a:t>
          </a:r>
          <a:endParaRPr lang="en-US" dirty="0"/>
        </a:p>
      </dgm:t>
    </dgm:pt>
    <dgm:pt modelId="{D15F9CF7-48B1-47B4-B9E5-450F79008C91}" type="parTrans" cxnId="{A88EC63A-4505-4790-9FA2-850C578A6E69}">
      <dgm:prSet/>
      <dgm:spPr/>
      <dgm:t>
        <a:bodyPr/>
        <a:lstStyle/>
        <a:p>
          <a:endParaRPr lang="en-US"/>
        </a:p>
      </dgm:t>
    </dgm:pt>
    <dgm:pt modelId="{8B689CE1-4B5A-4A68-9C95-37C7DCF774B1}" type="sibTrans" cxnId="{A88EC63A-4505-4790-9FA2-850C578A6E69}">
      <dgm:prSet/>
      <dgm:spPr/>
      <dgm:t>
        <a:bodyPr/>
        <a:lstStyle/>
        <a:p>
          <a:endParaRPr lang="en-US"/>
        </a:p>
      </dgm:t>
    </dgm:pt>
    <dgm:pt modelId="{9E018FB9-500C-4826-A277-C273C3DB9DCE}">
      <dgm:prSet phldrT="[Text]"/>
      <dgm:spPr/>
      <dgm:t>
        <a:bodyPr/>
        <a:lstStyle/>
        <a:p>
          <a:r>
            <a:rPr lang="en-GB" dirty="0" smtClean="0"/>
            <a:t>Clinically qualified GPs and research nurses within the trial team will confirm whether the patient is eligible to take part in the study. If you have provided access to EMIS this will be done remotely. If not the trial team will contact you directly to confirm eligibility.</a:t>
          </a:r>
          <a:endParaRPr lang="en-US" dirty="0"/>
        </a:p>
      </dgm:t>
    </dgm:pt>
    <dgm:pt modelId="{26BF7421-4E9A-48FE-A1BE-7F24FF43F7A0}" type="parTrans" cxnId="{60FD0159-157B-4A3E-9762-A4B29518577C}">
      <dgm:prSet/>
      <dgm:spPr/>
      <dgm:t>
        <a:bodyPr/>
        <a:lstStyle/>
        <a:p>
          <a:endParaRPr lang="en-US"/>
        </a:p>
      </dgm:t>
    </dgm:pt>
    <dgm:pt modelId="{205958DE-FFEF-456B-B21B-CDFAD254029B}" type="sibTrans" cxnId="{60FD0159-157B-4A3E-9762-A4B29518577C}">
      <dgm:prSet/>
      <dgm:spPr/>
      <dgm:t>
        <a:bodyPr/>
        <a:lstStyle/>
        <a:p>
          <a:endParaRPr lang="en-US"/>
        </a:p>
      </dgm:t>
    </dgm:pt>
    <dgm:pt modelId="{93EA7A12-B145-49F6-97B3-CE4DF9F42EA9}" type="pres">
      <dgm:prSet presAssocID="{8F322096-0F87-4D11-BA9A-18382657269E}" presName="CompostProcess" presStyleCnt="0">
        <dgm:presLayoutVars>
          <dgm:dir/>
          <dgm:resizeHandles val="exact"/>
        </dgm:presLayoutVars>
      </dgm:prSet>
      <dgm:spPr/>
    </dgm:pt>
    <dgm:pt modelId="{D42345CA-C610-47A0-A273-8DD0A9C826F8}" type="pres">
      <dgm:prSet presAssocID="{8F322096-0F87-4D11-BA9A-18382657269E}" presName="arrow" presStyleLbl="bgShp" presStyleIdx="0" presStyleCnt="1" custLinFactNeighborX="-1909" custLinFactNeighborY="9250"/>
      <dgm:spPr/>
    </dgm:pt>
    <dgm:pt modelId="{A55C6028-0399-41B3-8857-F30FCED75C44}" type="pres">
      <dgm:prSet presAssocID="{8F322096-0F87-4D11-BA9A-18382657269E}" presName="linearProcess" presStyleCnt="0"/>
      <dgm:spPr/>
    </dgm:pt>
    <dgm:pt modelId="{4FBBE622-6D07-4B75-AF44-11663EF5EA75}" type="pres">
      <dgm:prSet presAssocID="{735CF333-836B-43DB-BA56-DB845B726103}" presName="textNode" presStyleLbl="node1" presStyleIdx="0" presStyleCnt="2">
        <dgm:presLayoutVars>
          <dgm:bulletEnabled val="1"/>
        </dgm:presLayoutVars>
      </dgm:prSet>
      <dgm:spPr/>
      <dgm:t>
        <a:bodyPr/>
        <a:lstStyle/>
        <a:p>
          <a:endParaRPr lang="en-US"/>
        </a:p>
      </dgm:t>
    </dgm:pt>
    <dgm:pt modelId="{6813E1DA-8855-434A-B125-A79E2CCB1E6D}" type="pres">
      <dgm:prSet presAssocID="{8B689CE1-4B5A-4A68-9C95-37C7DCF774B1}" presName="sibTrans" presStyleCnt="0"/>
      <dgm:spPr/>
    </dgm:pt>
    <dgm:pt modelId="{CDF4D3F7-5156-4CC1-979C-B786B259077C}" type="pres">
      <dgm:prSet presAssocID="{9E018FB9-500C-4826-A277-C273C3DB9DCE}" presName="textNode" presStyleLbl="node1" presStyleIdx="1" presStyleCnt="2" custScaleX="126229">
        <dgm:presLayoutVars>
          <dgm:bulletEnabled val="1"/>
        </dgm:presLayoutVars>
      </dgm:prSet>
      <dgm:spPr/>
      <dgm:t>
        <a:bodyPr/>
        <a:lstStyle/>
        <a:p>
          <a:endParaRPr lang="en-US"/>
        </a:p>
      </dgm:t>
    </dgm:pt>
  </dgm:ptLst>
  <dgm:cxnLst>
    <dgm:cxn modelId="{A88EC63A-4505-4790-9FA2-850C578A6E69}" srcId="{8F322096-0F87-4D11-BA9A-18382657269E}" destId="{735CF333-836B-43DB-BA56-DB845B726103}" srcOrd="0" destOrd="0" parTransId="{D15F9CF7-48B1-47B4-B9E5-450F79008C91}" sibTransId="{8B689CE1-4B5A-4A68-9C95-37C7DCF774B1}"/>
    <dgm:cxn modelId="{60FD0159-157B-4A3E-9762-A4B29518577C}" srcId="{8F322096-0F87-4D11-BA9A-18382657269E}" destId="{9E018FB9-500C-4826-A277-C273C3DB9DCE}" srcOrd="1" destOrd="0" parTransId="{26BF7421-4E9A-48FE-A1BE-7F24FF43F7A0}" sibTransId="{205958DE-FFEF-456B-B21B-CDFAD254029B}"/>
    <dgm:cxn modelId="{8D63081E-805F-4D22-831B-C5305CD2B165}" type="presOf" srcId="{9E018FB9-500C-4826-A277-C273C3DB9DCE}" destId="{CDF4D3F7-5156-4CC1-979C-B786B259077C}" srcOrd="0" destOrd="0" presId="urn:microsoft.com/office/officeart/2005/8/layout/hProcess9"/>
    <dgm:cxn modelId="{34A2D013-DC69-402A-B221-F980B0A9A557}" type="presOf" srcId="{735CF333-836B-43DB-BA56-DB845B726103}" destId="{4FBBE622-6D07-4B75-AF44-11663EF5EA75}" srcOrd="0" destOrd="0" presId="urn:microsoft.com/office/officeart/2005/8/layout/hProcess9"/>
    <dgm:cxn modelId="{49677CC3-5AB4-4E77-9BD9-0F74F29B2BD4}" type="presOf" srcId="{8F322096-0F87-4D11-BA9A-18382657269E}" destId="{93EA7A12-B145-49F6-97B3-CE4DF9F42EA9}" srcOrd="0" destOrd="0" presId="urn:microsoft.com/office/officeart/2005/8/layout/hProcess9"/>
    <dgm:cxn modelId="{DBCF1F3E-9DEC-4E6F-B81C-BEF6E5841576}" type="presParOf" srcId="{93EA7A12-B145-49F6-97B3-CE4DF9F42EA9}" destId="{D42345CA-C610-47A0-A273-8DD0A9C826F8}" srcOrd="0" destOrd="0" presId="urn:microsoft.com/office/officeart/2005/8/layout/hProcess9"/>
    <dgm:cxn modelId="{920E6C7D-EBCB-4BA4-995D-B50FFA43CD69}" type="presParOf" srcId="{93EA7A12-B145-49F6-97B3-CE4DF9F42EA9}" destId="{A55C6028-0399-41B3-8857-F30FCED75C44}" srcOrd="1" destOrd="0" presId="urn:microsoft.com/office/officeart/2005/8/layout/hProcess9"/>
    <dgm:cxn modelId="{3DB64E1F-31E2-4015-BD30-87588F83A3EF}" type="presParOf" srcId="{A55C6028-0399-41B3-8857-F30FCED75C44}" destId="{4FBBE622-6D07-4B75-AF44-11663EF5EA75}" srcOrd="0" destOrd="0" presId="urn:microsoft.com/office/officeart/2005/8/layout/hProcess9"/>
    <dgm:cxn modelId="{9E0D8EBA-AEF8-4316-88F2-1EEE2DFC0651}" type="presParOf" srcId="{A55C6028-0399-41B3-8857-F30FCED75C44}" destId="{6813E1DA-8855-434A-B125-A79E2CCB1E6D}" srcOrd="1" destOrd="0" presId="urn:microsoft.com/office/officeart/2005/8/layout/hProcess9"/>
    <dgm:cxn modelId="{14DED848-0328-4561-8BF1-62F6EBEB876A}" type="presParOf" srcId="{A55C6028-0399-41B3-8857-F30FCED75C44}" destId="{CDF4D3F7-5156-4CC1-979C-B786B259077C}" srcOrd="2"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2345CA-C610-47A0-A273-8DD0A9C826F8}">
      <dsp:nvSpPr>
        <dsp:cNvPr id="0" name=""/>
        <dsp:cNvSpPr/>
      </dsp:nvSpPr>
      <dsp:spPr>
        <a:xfrm>
          <a:off x="638587" y="0"/>
          <a:ext cx="9235439" cy="5122333"/>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FBBE622-6D07-4B75-AF44-11663EF5EA75}">
      <dsp:nvSpPr>
        <dsp:cNvPr id="0" name=""/>
        <dsp:cNvSpPr/>
      </dsp:nvSpPr>
      <dsp:spPr>
        <a:xfrm>
          <a:off x="4306" y="1536699"/>
          <a:ext cx="4695176" cy="2048933"/>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kern="1200" dirty="0" smtClean="0"/>
            <a:t>Most patients will be able to consent and register onto the trial remotely using an online system. The PRINCIPLE Study team will help patients do this where needed.</a:t>
          </a:r>
          <a:endParaRPr lang="en-US" sz="2000" kern="1200" dirty="0"/>
        </a:p>
      </dsp:txBody>
      <dsp:txXfrm>
        <a:off x="104327" y="1636720"/>
        <a:ext cx="4495134" cy="1848891"/>
      </dsp:txXfrm>
    </dsp:sp>
    <dsp:sp modelId="{CDF4D3F7-5156-4CC1-979C-B786B259077C}">
      <dsp:nvSpPr>
        <dsp:cNvPr id="0" name=""/>
        <dsp:cNvSpPr/>
      </dsp:nvSpPr>
      <dsp:spPr>
        <a:xfrm>
          <a:off x="4934241" y="1536699"/>
          <a:ext cx="5926674" cy="2048933"/>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kern="1200" dirty="0" smtClean="0"/>
            <a:t>Clinically qualified GPs and research nurses within the trial team will confirm whether the patient is eligible to take part in the study. If you have provided access to EMIS this will be done remotely. If not the trial team will contact you directly to confirm eligibility.</a:t>
          </a:r>
          <a:endParaRPr lang="en-US" sz="2000" kern="1200" dirty="0"/>
        </a:p>
      </dsp:txBody>
      <dsp:txXfrm>
        <a:off x="5034262" y="1636720"/>
        <a:ext cx="5726632" cy="1848891"/>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10402B-2196-4C6E-9A3C-8841FEE39740}" type="datetimeFigureOut">
              <a:rPr lang="en-GB" smtClean="0"/>
              <a:t>27/10/2021</a:t>
            </a:fld>
            <a:endParaRPr lang="en-GB"/>
          </a:p>
        </p:txBody>
      </p:sp>
      <p:sp>
        <p:nvSpPr>
          <p:cNvPr id="4" name="Slide Image Placeholder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D9FF4C-48FC-4863-BBC4-308206D6F2E9}" type="slidenum">
              <a:rPr lang="en-GB" smtClean="0"/>
              <a:t>‹#›</a:t>
            </a:fld>
            <a:endParaRPr lang="en-GB"/>
          </a:p>
        </p:txBody>
      </p:sp>
    </p:spTree>
    <p:extLst>
      <p:ext uri="{BB962C8B-B14F-4D97-AF65-F5344CB8AC3E}">
        <p14:creationId xmlns:p14="http://schemas.microsoft.com/office/powerpoint/2010/main" val="642224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1D9FF4C-48FC-4863-BBC4-308206D6F2E9}" type="slidenum">
              <a:rPr lang="en-GB" smtClean="0"/>
              <a:t>6</a:t>
            </a:fld>
            <a:endParaRPr lang="en-GB"/>
          </a:p>
        </p:txBody>
      </p:sp>
    </p:spTree>
    <p:extLst>
      <p:ext uri="{BB962C8B-B14F-4D97-AF65-F5344CB8AC3E}">
        <p14:creationId xmlns:p14="http://schemas.microsoft.com/office/powerpoint/2010/main" val="2023637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3710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44735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4905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38882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2.jp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4.xml"/><Relationship Id="rId1" Type="http://schemas.openxmlformats.org/officeDocument/2006/relationships/slideLayout" Target="../slideLayouts/slideLayout4.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p:cNvSpPr>
            <a:spLocks noChangeArrowheads="1"/>
          </p:cNvSpPr>
          <p:nvPr userDrawn="1"/>
        </p:nvSpPr>
        <p:spPr bwMode="auto">
          <a:xfrm>
            <a:off x="-1" y="815074"/>
            <a:ext cx="11525250" cy="5668279"/>
          </a:xfrm>
          <a:prstGeom prst="rect">
            <a:avLst/>
          </a:prstGeom>
          <a:solidFill>
            <a:srgbClr val="002147"/>
          </a:solidFill>
          <a:ln>
            <a:noFill/>
          </a:ln>
          <a:effectLst>
            <a:outerShdw dist="23000" dir="5400000" rotWithShape="0">
              <a:srgbClr val="000000">
                <a:alpha val="34998"/>
              </a:srgbClr>
            </a:outerShdw>
          </a:effectLst>
        </p:spPr>
        <p:txBody>
          <a:bodyPr anchor="ctr"/>
          <a:lstStyle/>
          <a:p>
            <a:pPr algn="ctr" fontAlgn="auto">
              <a:spcBef>
                <a:spcPts val="0"/>
              </a:spcBef>
              <a:spcAft>
                <a:spcPts val="0"/>
              </a:spcAft>
              <a:defRPr/>
            </a:pPr>
            <a:endParaRPr lang="en-US" sz="2267">
              <a:solidFill>
                <a:schemeClr val="lt1"/>
              </a:solidFill>
              <a:latin typeface="+mn-lt"/>
              <a:ea typeface="+mn-ea"/>
              <a:cs typeface="+mn-cs"/>
            </a:endParaRPr>
          </a:p>
        </p:txBody>
      </p:sp>
      <p:pic>
        <p:nvPicPr>
          <p:cNvPr id="6" name="Picture 5" descr="ox_small_cmyk_pos_rect.jpg">
            <a:extLst>
              <a:ext uri="{FF2B5EF4-FFF2-40B4-BE49-F238E27FC236}">
                <a16:creationId xmlns:a16="http://schemas.microsoft.com/office/drawing/2014/main" id="{29523A6B-9077-41E9-BC1C-2E56DA2D991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74058" y="120653"/>
            <a:ext cx="1899157" cy="584989"/>
          </a:xfrm>
          <a:prstGeom prst="rect">
            <a:avLst/>
          </a:prstGeom>
        </p:spPr>
      </p:pic>
      <p:pic>
        <p:nvPicPr>
          <p:cNvPr id="7" name="Picture 6">
            <a:extLst>
              <a:ext uri="{FF2B5EF4-FFF2-40B4-BE49-F238E27FC236}">
                <a16:creationId xmlns:a16="http://schemas.microsoft.com/office/drawing/2014/main" id="{C3C90A40-445B-4078-84F6-7F398169CAD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035" y="120652"/>
            <a:ext cx="1798064" cy="584990"/>
          </a:xfrm>
          <a:prstGeom prst="rect">
            <a:avLst/>
          </a:prstGeom>
        </p:spPr>
      </p:pic>
    </p:spTree>
    <p:extLst>
      <p:ext uri="{BB962C8B-B14F-4D97-AF65-F5344CB8AC3E}">
        <p14:creationId xmlns:p14="http://schemas.microsoft.com/office/powerpoint/2010/main" val="2116942618"/>
      </p:ext>
    </p:extLst>
  </p:cSld>
  <p:clrMap bg1="lt1" tx1="dk1" bg2="lt2" tx2="dk2" accent1="accent1" accent2="accent2" accent3="accent3" accent4="accent4" accent5="accent5" accent6="accent6" hlink="hlink" folHlink="folHlink"/>
  <p:sldLayoutIdLst>
    <p:sldLayoutId id="2147483649" r:id="rId1"/>
  </p:sldLayoutIdLst>
  <p:txStyles>
    <p:titleStyle>
      <a:lvl1pPr algn="ctr" defTabSz="576306" rtl="0" eaLnBrk="1" latinLnBrk="0" hangingPunct="1">
        <a:spcBef>
          <a:spcPct val="0"/>
        </a:spcBef>
        <a:buNone/>
        <a:defRPr sz="5602" kern="1200">
          <a:solidFill>
            <a:schemeClr val="tx1"/>
          </a:solidFill>
          <a:latin typeface="+mj-lt"/>
          <a:ea typeface="+mj-ea"/>
          <a:cs typeface="+mj-cs"/>
        </a:defRPr>
      </a:lvl1pPr>
    </p:titleStyle>
    <p:bodyStyle>
      <a:lvl1pPr marL="432230" indent="-432230" algn="l" defTabSz="576306" rtl="0" eaLnBrk="1" latinLnBrk="0" hangingPunct="1">
        <a:spcBef>
          <a:spcPct val="20000"/>
        </a:spcBef>
        <a:buFont typeface="Arial"/>
        <a:buChar char="•"/>
        <a:defRPr sz="4001" kern="1200">
          <a:solidFill>
            <a:schemeClr val="tx1"/>
          </a:solidFill>
          <a:latin typeface="+mn-lt"/>
          <a:ea typeface="+mn-ea"/>
          <a:cs typeface="+mn-cs"/>
        </a:defRPr>
      </a:lvl1pPr>
      <a:lvl2pPr marL="936497" indent="-360191" algn="l" defTabSz="576306" rtl="0" eaLnBrk="1" latinLnBrk="0" hangingPunct="1">
        <a:spcBef>
          <a:spcPct val="20000"/>
        </a:spcBef>
        <a:buFont typeface="Arial"/>
        <a:buChar char="–"/>
        <a:defRPr sz="3468" kern="1200">
          <a:solidFill>
            <a:schemeClr val="tx1"/>
          </a:solidFill>
          <a:latin typeface="+mn-lt"/>
          <a:ea typeface="+mn-ea"/>
          <a:cs typeface="+mn-cs"/>
        </a:defRPr>
      </a:lvl2pPr>
      <a:lvl3pPr marL="1440764" indent="-288153" algn="l" defTabSz="576306" rtl="0" eaLnBrk="1" latinLnBrk="0" hangingPunct="1">
        <a:spcBef>
          <a:spcPct val="20000"/>
        </a:spcBef>
        <a:buFont typeface="Arial"/>
        <a:buChar char="•"/>
        <a:defRPr sz="3068" kern="1200">
          <a:solidFill>
            <a:schemeClr val="tx1"/>
          </a:solidFill>
          <a:latin typeface="+mn-lt"/>
          <a:ea typeface="+mn-ea"/>
          <a:cs typeface="+mn-cs"/>
        </a:defRPr>
      </a:lvl3pPr>
      <a:lvl4pPr marL="2017070" indent="-288153" algn="l" defTabSz="576306" rtl="0" eaLnBrk="1" latinLnBrk="0" hangingPunct="1">
        <a:spcBef>
          <a:spcPct val="20000"/>
        </a:spcBef>
        <a:buFont typeface="Arial"/>
        <a:buChar char="–"/>
        <a:defRPr sz="2534" kern="1200">
          <a:solidFill>
            <a:schemeClr val="tx1"/>
          </a:solidFill>
          <a:latin typeface="+mn-lt"/>
          <a:ea typeface="+mn-ea"/>
          <a:cs typeface="+mn-cs"/>
        </a:defRPr>
      </a:lvl4pPr>
      <a:lvl5pPr marL="2593375" indent="-288153" algn="l" defTabSz="576306" rtl="0" eaLnBrk="1" latinLnBrk="0" hangingPunct="1">
        <a:spcBef>
          <a:spcPct val="20000"/>
        </a:spcBef>
        <a:buFont typeface="Arial"/>
        <a:buChar char="»"/>
        <a:defRPr sz="2534" kern="1200">
          <a:solidFill>
            <a:schemeClr val="tx1"/>
          </a:solidFill>
          <a:latin typeface="+mn-lt"/>
          <a:ea typeface="+mn-ea"/>
          <a:cs typeface="+mn-cs"/>
        </a:defRPr>
      </a:lvl5pPr>
      <a:lvl6pPr marL="3169681" indent="-288153" algn="l" defTabSz="576306" rtl="0" eaLnBrk="1" latinLnBrk="0" hangingPunct="1">
        <a:spcBef>
          <a:spcPct val="20000"/>
        </a:spcBef>
        <a:buFont typeface="Arial"/>
        <a:buChar char="•"/>
        <a:defRPr sz="2534" kern="1200">
          <a:solidFill>
            <a:schemeClr val="tx1"/>
          </a:solidFill>
          <a:latin typeface="+mn-lt"/>
          <a:ea typeface="+mn-ea"/>
          <a:cs typeface="+mn-cs"/>
        </a:defRPr>
      </a:lvl6pPr>
      <a:lvl7pPr marL="3745987" indent="-288153" algn="l" defTabSz="576306" rtl="0" eaLnBrk="1" latinLnBrk="0" hangingPunct="1">
        <a:spcBef>
          <a:spcPct val="20000"/>
        </a:spcBef>
        <a:buFont typeface="Arial"/>
        <a:buChar char="•"/>
        <a:defRPr sz="2534" kern="1200">
          <a:solidFill>
            <a:schemeClr val="tx1"/>
          </a:solidFill>
          <a:latin typeface="+mn-lt"/>
          <a:ea typeface="+mn-ea"/>
          <a:cs typeface="+mn-cs"/>
        </a:defRPr>
      </a:lvl7pPr>
      <a:lvl8pPr marL="4322294" indent="-288153" algn="l" defTabSz="576306" rtl="0" eaLnBrk="1" latinLnBrk="0" hangingPunct="1">
        <a:spcBef>
          <a:spcPct val="20000"/>
        </a:spcBef>
        <a:buFont typeface="Arial"/>
        <a:buChar char="•"/>
        <a:defRPr sz="2534" kern="1200">
          <a:solidFill>
            <a:schemeClr val="tx1"/>
          </a:solidFill>
          <a:latin typeface="+mn-lt"/>
          <a:ea typeface="+mn-ea"/>
          <a:cs typeface="+mn-cs"/>
        </a:defRPr>
      </a:lvl8pPr>
      <a:lvl9pPr marL="4898599" indent="-288153" algn="l" defTabSz="576306" rtl="0" eaLnBrk="1" latinLnBrk="0" hangingPunct="1">
        <a:spcBef>
          <a:spcPct val="20000"/>
        </a:spcBef>
        <a:buFont typeface="Arial"/>
        <a:buChar char="•"/>
        <a:defRPr sz="2534" kern="1200">
          <a:solidFill>
            <a:schemeClr val="tx1"/>
          </a:solidFill>
          <a:latin typeface="+mn-lt"/>
          <a:ea typeface="+mn-ea"/>
          <a:cs typeface="+mn-cs"/>
        </a:defRPr>
      </a:lvl9pPr>
    </p:bodyStyle>
    <p:otherStyle>
      <a:defPPr>
        <a:defRPr lang="en-US"/>
      </a:defPPr>
      <a:lvl1pPr marL="0" algn="l" defTabSz="576306" rtl="0" eaLnBrk="1" latinLnBrk="0" hangingPunct="1">
        <a:defRPr sz="2267" kern="1200">
          <a:solidFill>
            <a:schemeClr val="tx1"/>
          </a:solidFill>
          <a:latin typeface="+mn-lt"/>
          <a:ea typeface="+mn-ea"/>
          <a:cs typeface="+mn-cs"/>
        </a:defRPr>
      </a:lvl1pPr>
      <a:lvl2pPr marL="576306" algn="l" defTabSz="576306" rtl="0" eaLnBrk="1" latinLnBrk="0" hangingPunct="1">
        <a:defRPr sz="2267" kern="1200">
          <a:solidFill>
            <a:schemeClr val="tx1"/>
          </a:solidFill>
          <a:latin typeface="+mn-lt"/>
          <a:ea typeface="+mn-ea"/>
          <a:cs typeface="+mn-cs"/>
        </a:defRPr>
      </a:lvl2pPr>
      <a:lvl3pPr marL="1152611" algn="l" defTabSz="576306" rtl="0" eaLnBrk="1" latinLnBrk="0" hangingPunct="1">
        <a:defRPr sz="2267" kern="1200">
          <a:solidFill>
            <a:schemeClr val="tx1"/>
          </a:solidFill>
          <a:latin typeface="+mn-lt"/>
          <a:ea typeface="+mn-ea"/>
          <a:cs typeface="+mn-cs"/>
        </a:defRPr>
      </a:lvl3pPr>
      <a:lvl4pPr marL="1728917" algn="l" defTabSz="576306" rtl="0" eaLnBrk="1" latinLnBrk="0" hangingPunct="1">
        <a:defRPr sz="2267" kern="1200">
          <a:solidFill>
            <a:schemeClr val="tx1"/>
          </a:solidFill>
          <a:latin typeface="+mn-lt"/>
          <a:ea typeface="+mn-ea"/>
          <a:cs typeface="+mn-cs"/>
        </a:defRPr>
      </a:lvl4pPr>
      <a:lvl5pPr marL="2305224" algn="l" defTabSz="576306" rtl="0" eaLnBrk="1" latinLnBrk="0" hangingPunct="1">
        <a:defRPr sz="2267" kern="1200">
          <a:solidFill>
            <a:schemeClr val="tx1"/>
          </a:solidFill>
          <a:latin typeface="+mn-lt"/>
          <a:ea typeface="+mn-ea"/>
          <a:cs typeface="+mn-cs"/>
        </a:defRPr>
      </a:lvl5pPr>
      <a:lvl6pPr marL="2881530" algn="l" defTabSz="576306" rtl="0" eaLnBrk="1" latinLnBrk="0" hangingPunct="1">
        <a:defRPr sz="2267" kern="1200">
          <a:solidFill>
            <a:schemeClr val="tx1"/>
          </a:solidFill>
          <a:latin typeface="+mn-lt"/>
          <a:ea typeface="+mn-ea"/>
          <a:cs typeface="+mn-cs"/>
        </a:defRPr>
      </a:lvl6pPr>
      <a:lvl7pPr marL="3457834" algn="l" defTabSz="576306" rtl="0" eaLnBrk="1" latinLnBrk="0" hangingPunct="1">
        <a:defRPr sz="2267" kern="1200">
          <a:solidFill>
            <a:schemeClr val="tx1"/>
          </a:solidFill>
          <a:latin typeface="+mn-lt"/>
          <a:ea typeface="+mn-ea"/>
          <a:cs typeface="+mn-cs"/>
        </a:defRPr>
      </a:lvl7pPr>
      <a:lvl8pPr marL="4034139" algn="l" defTabSz="576306" rtl="0" eaLnBrk="1" latinLnBrk="0" hangingPunct="1">
        <a:defRPr sz="2267" kern="1200">
          <a:solidFill>
            <a:schemeClr val="tx1"/>
          </a:solidFill>
          <a:latin typeface="+mn-lt"/>
          <a:ea typeface="+mn-ea"/>
          <a:cs typeface="+mn-cs"/>
        </a:defRPr>
      </a:lvl8pPr>
      <a:lvl9pPr marL="4610446" algn="l" defTabSz="576306" rtl="0" eaLnBrk="1" latinLnBrk="0" hangingPunct="1">
        <a:defRPr sz="2267"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userDrawn="1"/>
        </p:nvSpPr>
        <p:spPr bwMode="auto">
          <a:xfrm>
            <a:off x="-1" y="815074"/>
            <a:ext cx="11525250" cy="5668279"/>
          </a:xfrm>
          <a:prstGeom prst="rect">
            <a:avLst/>
          </a:prstGeom>
          <a:solidFill>
            <a:srgbClr val="002147"/>
          </a:solidFill>
          <a:ln>
            <a:noFill/>
          </a:ln>
          <a:effectLst>
            <a:outerShdw dist="23000" dir="5400000" rotWithShape="0">
              <a:srgbClr val="000000">
                <a:alpha val="34998"/>
              </a:srgbClr>
            </a:outerShdw>
          </a:effectLst>
        </p:spPr>
        <p:txBody>
          <a:bodyPr anchor="ctr"/>
          <a:lstStyle/>
          <a:p>
            <a:pPr algn="ctr" fontAlgn="auto">
              <a:spcBef>
                <a:spcPts val="0"/>
              </a:spcBef>
              <a:spcAft>
                <a:spcPts val="0"/>
              </a:spcAft>
              <a:defRPr/>
            </a:pPr>
            <a:endParaRPr lang="en-US" sz="2267">
              <a:solidFill>
                <a:schemeClr val="lt1"/>
              </a:solidFill>
              <a:latin typeface="+mn-lt"/>
              <a:ea typeface="+mn-ea"/>
              <a:cs typeface="+mn-cs"/>
            </a:endParaRPr>
          </a:p>
        </p:txBody>
      </p:sp>
      <p:pic>
        <p:nvPicPr>
          <p:cNvPr id="6" name="Picture 5" descr="ox_small_cmyk_pos_rect.jpg">
            <a:extLst>
              <a:ext uri="{FF2B5EF4-FFF2-40B4-BE49-F238E27FC236}">
                <a16:creationId xmlns:a16="http://schemas.microsoft.com/office/drawing/2014/main" id="{F85E46A7-F3F1-493B-A6E2-2863EE62F68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74058" y="120653"/>
            <a:ext cx="1899157" cy="584989"/>
          </a:xfrm>
          <a:prstGeom prst="rect">
            <a:avLst/>
          </a:prstGeom>
        </p:spPr>
      </p:pic>
      <p:pic>
        <p:nvPicPr>
          <p:cNvPr id="7" name="Picture 6">
            <a:extLst>
              <a:ext uri="{FF2B5EF4-FFF2-40B4-BE49-F238E27FC236}">
                <a16:creationId xmlns:a16="http://schemas.microsoft.com/office/drawing/2014/main" id="{87511A92-F34C-489C-83AD-4601F02C41C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035" y="120652"/>
            <a:ext cx="1798064" cy="584990"/>
          </a:xfrm>
          <a:prstGeom prst="rect">
            <a:avLst/>
          </a:prstGeom>
        </p:spPr>
      </p:pic>
    </p:spTree>
    <p:extLst>
      <p:ext uri="{BB962C8B-B14F-4D97-AF65-F5344CB8AC3E}">
        <p14:creationId xmlns:p14="http://schemas.microsoft.com/office/powerpoint/2010/main" val="1048086005"/>
      </p:ext>
    </p:extLst>
  </p:cSld>
  <p:clrMap bg1="lt1" tx1="dk1" bg2="lt2" tx2="dk2" accent1="accent1" accent2="accent2" accent3="accent3" accent4="accent4" accent5="accent5" accent6="accent6" hlink="hlink" folHlink="folHlink"/>
  <p:sldLayoutIdLst>
    <p:sldLayoutId id="2147483663" r:id="rId1"/>
  </p:sldLayoutIdLst>
  <p:txStyles>
    <p:titleStyle>
      <a:lvl1pPr algn="ctr" defTabSz="576306" rtl="0" eaLnBrk="1" latinLnBrk="0" hangingPunct="1">
        <a:spcBef>
          <a:spcPct val="0"/>
        </a:spcBef>
        <a:buNone/>
        <a:defRPr sz="5602" kern="1200">
          <a:solidFill>
            <a:schemeClr val="tx1"/>
          </a:solidFill>
          <a:latin typeface="+mj-lt"/>
          <a:ea typeface="+mj-ea"/>
          <a:cs typeface="+mj-cs"/>
        </a:defRPr>
      </a:lvl1pPr>
    </p:titleStyle>
    <p:bodyStyle>
      <a:lvl1pPr marL="432230" indent="-432230" algn="l" defTabSz="576306" rtl="0" eaLnBrk="1" latinLnBrk="0" hangingPunct="1">
        <a:spcBef>
          <a:spcPct val="20000"/>
        </a:spcBef>
        <a:buFont typeface="Arial"/>
        <a:buChar char="•"/>
        <a:defRPr sz="4001" kern="1200">
          <a:solidFill>
            <a:schemeClr val="tx1"/>
          </a:solidFill>
          <a:latin typeface="+mn-lt"/>
          <a:ea typeface="+mn-ea"/>
          <a:cs typeface="+mn-cs"/>
        </a:defRPr>
      </a:lvl1pPr>
      <a:lvl2pPr marL="936497" indent="-360191" algn="l" defTabSz="576306" rtl="0" eaLnBrk="1" latinLnBrk="0" hangingPunct="1">
        <a:spcBef>
          <a:spcPct val="20000"/>
        </a:spcBef>
        <a:buFont typeface="Arial"/>
        <a:buChar char="–"/>
        <a:defRPr sz="3468" kern="1200">
          <a:solidFill>
            <a:schemeClr val="tx1"/>
          </a:solidFill>
          <a:latin typeface="+mn-lt"/>
          <a:ea typeface="+mn-ea"/>
          <a:cs typeface="+mn-cs"/>
        </a:defRPr>
      </a:lvl2pPr>
      <a:lvl3pPr marL="1440764" indent="-288153" algn="l" defTabSz="576306" rtl="0" eaLnBrk="1" latinLnBrk="0" hangingPunct="1">
        <a:spcBef>
          <a:spcPct val="20000"/>
        </a:spcBef>
        <a:buFont typeface="Arial"/>
        <a:buChar char="•"/>
        <a:defRPr sz="3068" kern="1200">
          <a:solidFill>
            <a:schemeClr val="tx1"/>
          </a:solidFill>
          <a:latin typeface="+mn-lt"/>
          <a:ea typeface="+mn-ea"/>
          <a:cs typeface="+mn-cs"/>
        </a:defRPr>
      </a:lvl3pPr>
      <a:lvl4pPr marL="2017070" indent="-288153" algn="l" defTabSz="576306" rtl="0" eaLnBrk="1" latinLnBrk="0" hangingPunct="1">
        <a:spcBef>
          <a:spcPct val="20000"/>
        </a:spcBef>
        <a:buFont typeface="Arial"/>
        <a:buChar char="–"/>
        <a:defRPr sz="2534" kern="1200">
          <a:solidFill>
            <a:schemeClr val="tx1"/>
          </a:solidFill>
          <a:latin typeface="+mn-lt"/>
          <a:ea typeface="+mn-ea"/>
          <a:cs typeface="+mn-cs"/>
        </a:defRPr>
      </a:lvl4pPr>
      <a:lvl5pPr marL="2593375" indent="-288153" algn="l" defTabSz="576306" rtl="0" eaLnBrk="1" latinLnBrk="0" hangingPunct="1">
        <a:spcBef>
          <a:spcPct val="20000"/>
        </a:spcBef>
        <a:buFont typeface="Arial"/>
        <a:buChar char="»"/>
        <a:defRPr sz="2534" kern="1200">
          <a:solidFill>
            <a:schemeClr val="tx1"/>
          </a:solidFill>
          <a:latin typeface="+mn-lt"/>
          <a:ea typeface="+mn-ea"/>
          <a:cs typeface="+mn-cs"/>
        </a:defRPr>
      </a:lvl5pPr>
      <a:lvl6pPr marL="3169681" indent="-288153" algn="l" defTabSz="576306" rtl="0" eaLnBrk="1" latinLnBrk="0" hangingPunct="1">
        <a:spcBef>
          <a:spcPct val="20000"/>
        </a:spcBef>
        <a:buFont typeface="Arial"/>
        <a:buChar char="•"/>
        <a:defRPr sz="2534" kern="1200">
          <a:solidFill>
            <a:schemeClr val="tx1"/>
          </a:solidFill>
          <a:latin typeface="+mn-lt"/>
          <a:ea typeface="+mn-ea"/>
          <a:cs typeface="+mn-cs"/>
        </a:defRPr>
      </a:lvl6pPr>
      <a:lvl7pPr marL="3745987" indent="-288153" algn="l" defTabSz="576306" rtl="0" eaLnBrk="1" latinLnBrk="0" hangingPunct="1">
        <a:spcBef>
          <a:spcPct val="20000"/>
        </a:spcBef>
        <a:buFont typeface="Arial"/>
        <a:buChar char="•"/>
        <a:defRPr sz="2534" kern="1200">
          <a:solidFill>
            <a:schemeClr val="tx1"/>
          </a:solidFill>
          <a:latin typeface="+mn-lt"/>
          <a:ea typeface="+mn-ea"/>
          <a:cs typeface="+mn-cs"/>
        </a:defRPr>
      </a:lvl7pPr>
      <a:lvl8pPr marL="4322294" indent="-288153" algn="l" defTabSz="576306" rtl="0" eaLnBrk="1" latinLnBrk="0" hangingPunct="1">
        <a:spcBef>
          <a:spcPct val="20000"/>
        </a:spcBef>
        <a:buFont typeface="Arial"/>
        <a:buChar char="•"/>
        <a:defRPr sz="2534" kern="1200">
          <a:solidFill>
            <a:schemeClr val="tx1"/>
          </a:solidFill>
          <a:latin typeface="+mn-lt"/>
          <a:ea typeface="+mn-ea"/>
          <a:cs typeface="+mn-cs"/>
        </a:defRPr>
      </a:lvl8pPr>
      <a:lvl9pPr marL="4898599" indent="-288153" algn="l" defTabSz="576306" rtl="0" eaLnBrk="1" latinLnBrk="0" hangingPunct="1">
        <a:spcBef>
          <a:spcPct val="20000"/>
        </a:spcBef>
        <a:buFont typeface="Arial"/>
        <a:buChar char="•"/>
        <a:defRPr sz="2534" kern="1200">
          <a:solidFill>
            <a:schemeClr val="tx1"/>
          </a:solidFill>
          <a:latin typeface="+mn-lt"/>
          <a:ea typeface="+mn-ea"/>
          <a:cs typeface="+mn-cs"/>
        </a:defRPr>
      </a:lvl9pPr>
    </p:bodyStyle>
    <p:otherStyle>
      <a:defPPr>
        <a:defRPr lang="en-US"/>
      </a:defPPr>
      <a:lvl1pPr marL="0" algn="l" defTabSz="576306" rtl="0" eaLnBrk="1" latinLnBrk="0" hangingPunct="1">
        <a:defRPr sz="2267" kern="1200">
          <a:solidFill>
            <a:schemeClr val="tx1"/>
          </a:solidFill>
          <a:latin typeface="+mn-lt"/>
          <a:ea typeface="+mn-ea"/>
          <a:cs typeface="+mn-cs"/>
        </a:defRPr>
      </a:lvl1pPr>
      <a:lvl2pPr marL="576306" algn="l" defTabSz="576306" rtl="0" eaLnBrk="1" latinLnBrk="0" hangingPunct="1">
        <a:defRPr sz="2267" kern="1200">
          <a:solidFill>
            <a:schemeClr val="tx1"/>
          </a:solidFill>
          <a:latin typeface="+mn-lt"/>
          <a:ea typeface="+mn-ea"/>
          <a:cs typeface="+mn-cs"/>
        </a:defRPr>
      </a:lvl2pPr>
      <a:lvl3pPr marL="1152611" algn="l" defTabSz="576306" rtl="0" eaLnBrk="1" latinLnBrk="0" hangingPunct="1">
        <a:defRPr sz="2267" kern="1200">
          <a:solidFill>
            <a:schemeClr val="tx1"/>
          </a:solidFill>
          <a:latin typeface="+mn-lt"/>
          <a:ea typeface="+mn-ea"/>
          <a:cs typeface="+mn-cs"/>
        </a:defRPr>
      </a:lvl3pPr>
      <a:lvl4pPr marL="1728917" algn="l" defTabSz="576306" rtl="0" eaLnBrk="1" latinLnBrk="0" hangingPunct="1">
        <a:defRPr sz="2267" kern="1200">
          <a:solidFill>
            <a:schemeClr val="tx1"/>
          </a:solidFill>
          <a:latin typeface="+mn-lt"/>
          <a:ea typeface="+mn-ea"/>
          <a:cs typeface="+mn-cs"/>
        </a:defRPr>
      </a:lvl4pPr>
      <a:lvl5pPr marL="2305224" algn="l" defTabSz="576306" rtl="0" eaLnBrk="1" latinLnBrk="0" hangingPunct="1">
        <a:defRPr sz="2267" kern="1200">
          <a:solidFill>
            <a:schemeClr val="tx1"/>
          </a:solidFill>
          <a:latin typeface="+mn-lt"/>
          <a:ea typeface="+mn-ea"/>
          <a:cs typeface="+mn-cs"/>
        </a:defRPr>
      </a:lvl5pPr>
      <a:lvl6pPr marL="2881530" algn="l" defTabSz="576306" rtl="0" eaLnBrk="1" latinLnBrk="0" hangingPunct="1">
        <a:defRPr sz="2267" kern="1200">
          <a:solidFill>
            <a:schemeClr val="tx1"/>
          </a:solidFill>
          <a:latin typeface="+mn-lt"/>
          <a:ea typeface="+mn-ea"/>
          <a:cs typeface="+mn-cs"/>
        </a:defRPr>
      </a:lvl6pPr>
      <a:lvl7pPr marL="3457834" algn="l" defTabSz="576306" rtl="0" eaLnBrk="1" latinLnBrk="0" hangingPunct="1">
        <a:defRPr sz="2267" kern="1200">
          <a:solidFill>
            <a:schemeClr val="tx1"/>
          </a:solidFill>
          <a:latin typeface="+mn-lt"/>
          <a:ea typeface="+mn-ea"/>
          <a:cs typeface="+mn-cs"/>
        </a:defRPr>
      </a:lvl7pPr>
      <a:lvl8pPr marL="4034139" algn="l" defTabSz="576306" rtl="0" eaLnBrk="1" latinLnBrk="0" hangingPunct="1">
        <a:defRPr sz="2267" kern="1200">
          <a:solidFill>
            <a:schemeClr val="tx1"/>
          </a:solidFill>
          <a:latin typeface="+mn-lt"/>
          <a:ea typeface="+mn-ea"/>
          <a:cs typeface="+mn-cs"/>
        </a:defRPr>
      </a:lvl8pPr>
      <a:lvl9pPr marL="4610446" algn="l" defTabSz="576306" rtl="0" eaLnBrk="1" latinLnBrk="0" hangingPunct="1">
        <a:defRPr sz="2267"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p:cNvSpPr>
            <a:spLocks noChangeArrowheads="1"/>
          </p:cNvSpPr>
          <p:nvPr userDrawn="1"/>
        </p:nvSpPr>
        <p:spPr bwMode="auto">
          <a:xfrm>
            <a:off x="-1" y="815074"/>
            <a:ext cx="11525250" cy="5668279"/>
          </a:xfrm>
          <a:prstGeom prst="rect">
            <a:avLst/>
          </a:prstGeom>
          <a:solidFill>
            <a:schemeClr val="bg1">
              <a:lumMod val="85000"/>
            </a:schemeClr>
          </a:solidFill>
          <a:ln>
            <a:noFill/>
          </a:ln>
          <a:effectLst>
            <a:outerShdw dist="23000" dir="5400000" rotWithShape="0">
              <a:srgbClr val="000000">
                <a:alpha val="34998"/>
              </a:srgbClr>
            </a:outerShdw>
          </a:effectLst>
        </p:spPr>
        <p:txBody>
          <a:bodyPr anchor="ctr"/>
          <a:lstStyle/>
          <a:p>
            <a:pPr algn="ctr" fontAlgn="auto">
              <a:spcBef>
                <a:spcPts val="0"/>
              </a:spcBef>
              <a:spcAft>
                <a:spcPts val="0"/>
              </a:spcAft>
              <a:defRPr/>
            </a:pPr>
            <a:endParaRPr lang="en-US" sz="2267">
              <a:solidFill>
                <a:schemeClr val="lt1"/>
              </a:solidFill>
              <a:latin typeface="+mn-lt"/>
              <a:ea typeface="+mn-ea"/>
              <a:cs typeface="+mn-cs"/>
            </a:endParaRPr>
          </a:p>
        </p:txBody>
      </p:sp>
      <p:pic>
        <p:nvPicPr>
          <p:cNvPr id="6" name="Picture 5" descr="ox_small_cmyk_pos_rect.jpg">
            <a:extLst>
              <a:ext uri="{FF2B5EF4-FFF2-40B4-BE49-F238E27FC236}">
                <a16:creationId xmlns:a16="http://schemas.microsoft.com/office/drawing/2014/main" id="{08929B16-FDF7-4AA6-A2A9-39A89E7BD97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74058" y="120653"/>
            <a:ext cx="1899157" cy="584989"/>
          </a:xfrm>
          <a:prstGeom prst="rect">
            <a:avLst/>
          </a:prstGeom>
        </p:spPr>
      </p:pic>
      <p:pic>
        <p:nvPicPr>
          <p:cNvPr id="7" name="Picture 6">
            <a:extLst>
              <a:ext uri="{FF2B5EF4-FFF2-40B4-BE49-F238E27FC236}">
                <a16:creationId xmlns:a16="http://schemas.microsoft.com/office/drawing/2014/main" id="{1C7434D9-F1AE-452C-942D-BBCD81D23ED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035" y="120652"/>
            <a:ext cx="1798064" cy="584990"/>
          </a:xfrm>
          <a:prstGeom prst="rect">
            <a:avLst/>
          </a:prstGeom>
        </p:spPr>
      </p:pic>
    </p:spTree>
    <p:extLst>
      <p:ext uri="{BB962C8B-B14F-4D97-AF65-F5344CB8AC3E}">
        <p14:creationId xmlns:p14="http://schemas.microsoft.com/office/powerpoint/2010/main" val="403834857"/>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576306" rtl="0" eaLnBrk="1" latinLnBrk="0" hangingPunct="1">
        <a:spcBef>
          <a:spcPct val="0"/>
        </a:spcBef>
        <a:buNone/>
        <a:defRPr sz="5602" kern="1200">
          <a:solidFill>
            <a:schemeClr val="tx1"/>
          </a:solidFill>
          <a:latin typeface="+mj-lt"/>
          <a:ea typeface="+mj-ea"/>
          <a:cs typeface="+mj-cs"/>
        </a:defRPr>
      </a:lvl1pPr>
    </p:titleStyle>
    <p:bodyStyle>
      <a:lvl1pPr marL="432230" indent="-432230" algn="l" defTabSz="576306" rtl="0" eaLnBrk="1" latinLnBrk="0" hangingPunct="1">
        <a:spcBef>
          <a:spcPct val="20000"/>
        </a:spcBef>
        <a:buFont typeface="Arial"/>
        <a:buChar char="•"/>
        <a:defRPr sz="4001" kern="1200">
          <a:solidFill>
            <a:schemeClr val="tx1"/>
          </a:solidFill>
          <a:latin typeface="+mn-lt"/>
          <a:ea typeface="+mn-ea"/>
          <a:cs typeface="+mn-cs"/>
        </a:defRPr>
      </a:lvl1pPr>
      <a:lvl2pPr marL="936497" indent="-360191" algn="l" defTabSz="576306" rtl="0" eaLnBrk="1" latinLnBrk="0" hangingPunct="1">
        <a:spcBef>
          <a:spcPct val="20000"/>
        </a:spcBef>
        <a:buFont typeface="Arial"/>
        <a:buChar char="–"/>
        <a:defRPr sz="3468" kern="1200">
          <a:solidFill>
            <a:schemeClr val="tx1"/>
          </a:solidFill>
          <a:latin typeface="+mn-lt"/>
          <a:ea typeface="+mn-ea"/>
          <a:cs typeface="+mn-cs"/>
        </a:defRPr>
      </a:lvl2pPr>
      <a:lvl3pPr marL="1440764" indent="-288153" algn="l" defTabSz="576306" rtl="0" eaLnBrk="1" latinLnBrk="0" hangingPunct="1">
        <a:spcBef>
          <a:spcPct val="20000"/>
        </a:spcBef>
        <a:buFont typeface="Arial"/>
        <a:buChar char="•"/>
        <a:defRPr sz="3068" kern="1200">
          <a:solidFill>
            <a:schemeClr val="tx1"/>
          </a:solidFill>
          <a:latin typeface="+mn-lt"/>
          <a:ea typeface="+mn-ea"/>
          <a:cs typeface="+mn-cs"/>
        </a:defRPr>
      </a:lvl3pPr>
      <a:lvl4pPr marL="2017070" indent="-288153" algn="l" defTabSz="576306" rtl="0" eaLnBrk="1" latinLnBrk="0" hangingPunct="1">
        <a:spcBef>
          <a:spcPct val="20000"/>
        </a:spcBef>
        <a:buFont typeface="Arial"/>
        <a:buChar char="–"/>
        <a:defRPr sz="2534" kern="1200">
          <a:solidFill>
            <a:schemeClr val="tx1"/>
          </a:solidFill>
          <a:latin typeface="+mn-lt"/>
          <a:ea typeface="+mn-ea"/>
          <a:cs typeface="+mn-cs"/>
        </a:defRPr>
      </a:lvl4pPr>
      <a:lvl5pPr marL="2593375" indent="-288153" algn="l" defTabSz="576306" rtl="0" eaLnBrk="1" latinLnBrk="0" hangingPunct="1">
        <a:spcBef>
          <a:spcPct val="20000"/>
        </a:spcBef>
        <a:buFont typeface="Arial"/>
        <a:buChar char="»"/>
        <a:defRPr sz="2534" kern="1200">
          <a:solidFill>
            <a:schemeClr val="tx1"/>
          </a:solidFill>
          <a:latin typeface="+mn-lt"/>
          <a:ea typeface="+mn-ea"/>
          <a:cs typeface="+mn-cs"/>
        </a:defRPr>
      </a:lvl5pPr>
      <a:lvl6pPr marL="3169681" indent="-288153" algn="l" defTabSz="576306" rtl="0" eaLnBrk="1" latinLnBrk="0" hangingPunct="1">
        <a:spcBef>
          <a:spcPct val="20000"/>
        </a:spcBef>
        <a:buFont typeface="Arial"/>
        <a:buChar char="•"/>
        <a:defRPr sz="2534" kern="1200">
          <a:solidFill>
            <a:schemeClr val="tx1"/>
          </a:solidFill>
          <a:latin typeface="+mn-lt"/>
          <a:ea typeface="+mn-ea"/>
          <a:cs typeface="+mn-cs"/>
        </a:defRPr>
      </a:lvl6pPr>
      <a:lvl7pPr marL="3745987" indent="-288153" algn="l" defTabSz="576306" rtl="0" eaLnBrk="1" latinLnBrk="0" hangingPunct="1">
        <a:spcBef>
          <a:spcPct val="20000"/>
        </a:spcBef>
        <a:buFont typeface="Arial"/>
        <a:buChar char="•"/>
        <a:defRPr sz="2534" kern="1200">
          <a:solidFill>
            <a:schemeClr val="tx1"/>
          </a:solidFill>
          <a:latin typeface="+mn-lt"/>
          <a:ea typeface="+mn-ea"/>
          <a:cs typeface="+mn-cs"/>
        </a:defRPr>
      </a:lvl7pPr>
      <a:lvl8pPr marL="4322294" indent="-288153" algn="l" defTabSz="576306" rtl="0" eaLnBrk="1" latinLnBrk="0" hangingPunct="1">
        <a:spcBef>
          <a:spcPct val="20000"/>
        </a:spcBef>
        <a:buFont typeface="Arial"/>
        <a:buChar char="•"/>
        <a:defRPr sz="2534" kern="1200">
          <a:solidFill>
            <a:schemeClr val="tx1"/>
          </a:solidFill>
          <a:latin typeface="+mn-lt"/>
          <a:ea typeface="+mn-ea"/>
          <a:cs typeface="+mn-cs"/>
        </a:defRPr>
      </a:lvl8pPr>
      <a:lvl9pPr marL="4898599" indent="-288153" algn="l" defTabSz="576306" rtl="0" eaLnBrk="1" latinLnBrk="0" hangingPunct="1">
        <a:spcBef>
          <a:spcPct val="20000"/>
        </a:spcBef>
        <a:buFont typeface="Arial"/>
        <a:buChar char="•"/>
        <a:defRPr sz="2534" kern="1200">
          <a:solidFill>
            <a:schemeClr val="tx1"/>
          </a:solidFill>
          <a:latin typeface="+mn-lt"/>
          <a:ea typeface="+mn-ea"/>
          <a:cs typeface="+mn-cs"/>
        </a:defRPr>
      </a:lvl9pPr>
    </p:bodyStyle>
    <p:otherStyle>
      <a:defPPr>
        <a:defRPr lang="en-US"/>
      </a:defPPr>
      <a:lvl1pPr marL="0" algn="l" defTabSz="576306" rtl="0" eaLnBrk="1" latinLnBrk="0" hangingPunct="1">
        <a:defRPr sz="2267" kern="1200">
          <a:solidFill>
            <a:schemeClr val="tx1"/>
          </a:solidFill>
          <a:latin typeface="+mn-lt"/>
          <a:ea typeface="+mn-ea"/>
          <a:cs typeface="+mn-cs"/>
        </a:defRPr>
      </a:lvl1pPr>
      <a:lvl2pPr marL="576306" algn="l" defTabSz="576306" rtl="0" eaLnBrk="1" latinLnBrk="0" hangingPunct="1">
        <a:defRPr sz="2267" kern="1200">
          <a:solidFill>
            <a:schemeClr val="tx1"/>
          </a:solidFill>
          <a:latin typeface="+mn-lt"/>
          <a:ea typeface="+mn-ea"/>
          <a:cs typeface="+mn-cs"/>
        </a:defRPr>
      </a:lvl2pPr>
      <a:lvl3pPr marL="1152611" algn="l" defTabSz="576306" rtl="0" eaLnBrk="1" latinLnBrk="0" hangingPunct="1">
        <a:defRPr sz="2267" kern="1200">
          <a:solidFill>
            <a:schemeClr val="tx1"/>
          </a:solidFill>
          <a:latin typeface="+mn-lt"/>
          <a:ea typeface="+mn-ea"/>
          <a:cs typeface="+mn-cs"/>
        </a:defRPr>
      </a:lvl3pPr>
      <a:lvl4pPr marL="1728917" algn="l" defTabSz="576306" rtl="0" eaLnBrk="1" latinLnBrk="0" hangingPunct="1">
        <a:defRPr sz="2267" kern="1200">
          <a:solidFill>
            <a:schemeClr val="tx1"/>
          </a:solidFill>
          <a:latin typeface="+mn-lt"/>
          <a:ea typeface="+mn-ea"/>
          <a:cs typeface="+mn-cs"/>
        </a:defRPr>
      </a:lvl4pPr>
      <a:lvl5pPr marL="2305224" algn="l" defTabSz="576306" rtl="0" eaLnBrk="1" latinLnBrk="0" hangingPunct="1">
        <a:defRPr sz="2267" kern="1200">
          <a:solidFill>
            <a:schemeClr val="tx1"/>
          </a:solidFill>
          <a:latin typeface="+mn-lt"/>
          <a:ea typeface="+mn-ea"/>
          <a:cs typeface="+mn-cs"/>
        </a:defRPr>
      </a:lvl5pPr>
      <a:lvl6pPr marL="2881530" algn="l" defTabSz="576306" rtl="0" eaLnBrk="1" latinLnBrk="0" hangingPunct="1">
        <a:defRPr sz="2267" kern="1200">
          <a:solidFill>
            <a:schemeClr val="tx1"/>
          </a:solidFill>
          <a:latin typeface="+mn-lt"/>
          <a:ea typeface="+mn-ea"/>
          <a:cs typeface="+mn-cs"/>
        </a:defRPr>
      </a:lvl6pPr>
      <a:lvl7pPr marL="3457834" algn="l" defTabSz="576306" rtl="0" eaLnBrk="1" latinLnBrk="0" hangingPunct="1">
        <a:defRPr sz="2267" kern="1200">
          <a:solidFill>
            <a:schemeClr val="tx1"/>
          </a:solidFill>
          <a:latin typeface="+mn-lt"/>
          <a:ea typeface="+mn-ea"/>
          <a:cs typeface="+mn-cs"/>
        </a:defRPr>
      </a:lvl7pPr>
      <a:lvl8pPr marL="4034139" algn="l" defTabSz="576306" rtl="0" eaLnBrk="1" latinLnBrk="0" hangingPunct="1">
        <a:defRPr sz="2267" kern="1200">
          <a:solidFill>
            <a:schemeClr val="tx1"/>
          </a:solidFill>
          <a:latin typeface="+mn-lt"/>
          <a:ea typeface="+mn-ea"/>
          <a:cs typeface="+mn-cs"/>
        </a:defRPr>
      </a:lvl8pPr>
      <a:lvl9pPr marL="4610446" algn="l" defTabSz="576306" rtl="0" eaLnBrk="1" latinLnBrk="0" hangingPunct="1">
        <a:defRPr sz="2267"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descr="ox_small_cmyk_pos_rect.jpg">
            <a:extLst>
              <a:ext uri="{FF2B5EF4-FFF2-40B4-BE49-F238E27FC236}">
                <a16:creationId xmlns:a16="http://schemas.microsoft.com/office/drawing/2014/main" id="{08929B16-FDF7-4AA6-A2A9-39A89E7BD97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74058" y="120653"/>
            <a:ext cx="1899157" cy="584989"/>
          </a:xfrm>
          <a:prstGeom prst="rect">
            <a:avLst/>
          </a:prstGeom>
        </p:spPr>
      </p:pic>
      <p:pic>
        <p:nvPicPr>
          <p:cNvPr id="7" name="Picture 6">
            <a:extLst>
              <a:ext uri="{FF2B5EF4-FFF2-40B4-BE49-F238E27FC236}">
                <a16:creationId xmlns:a16="http://schemas.microsoft.com/office/drawing/2014/main" id="{1C7434D9-F1AE-452C-942D-BBCD81D23ED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035" y="120652"/>
            <a:ext cx="1798064" cy="584990"/>
          </a:xfrm>
          <a:prstGeom prst="rect">
            <a:avLst/>
          </a:prstGeom>
        </p:spPr>
      </p:pic>
      <p:sp>
        <p:nvSpPr>
          <p:cNvPr id="5" name="Rectangle 4">
            <a:extLst>
              <a:ext uri="{FF2B5EF4-FFF2-40B4-BE49-F238E27FC236}">
                <a16:creationId xmlns:a16="http://schemas.microsoft.com/office/drawing/2014/main" id="{75241E2E-BF1D-4781-8F87-A4119B080108}"/>
              </a:ext>
            </a:extLst>
          </p:cNvPr>
          <p:cNvSpPr>
            <a:spLocks noChangeArrowheads="1"/>
          </p:cNvSpPr>
          <p:nvPr userDrawn="1"/>
        </p:nvSpPr>
        <p:spPr bwMode="auto">
          <a:xfrm>
            <a:off x="-1" y="815074"/>
            <a:ext cx="11525250" cy="5668279"/>
          </a:xfrm>
          <a:prstGeom prst="rect">
            <a:avLst/>
          </a:prstGeom>
          <a:solidFill>
            <a:srgbClr val="002147"/>
          </a:solidFill>
          <a:ln>
            <a:noFill/>
          </a:ln>
          <a:effectLst>
            <a:outerShdw dist="23000" dir="5400000" rotWithShape="0">
              <a:srgbClr val="000000">
                <a:alpha val="34998"/>
              </a:srgbClr>
            </a:outerShdw>
          </a:effectLst>
        </p:spPr>
        <p:txBody>
          <a:bodyPr anchor="ctr"/>
          <a:lstStyle/>
          <a:p>
            <a:pPr algn="ctr" fontAlgn="auto">
              <a:spcBef>
                <a:spcPts val="0"/>
              </a:spcBef>
              <a:spcAft>
                <a:spcPts val="0"/>
              </a:spcAft>
              <a:defRPr/>
            </a:pPr>
            <a:endParaRPr lang="en-US" sz="2267">
              <a:solidFill>
                <a:schemeClr val="lt1"/>
              </a:solidFill>
              <a:latin typeface="+mn-lt"/>
              <a:ea typeface="+mn-ea"/>
              <a:cs typeface="+mn-cs"/>
            </a:endParaRPr>
          </a:p>
        </p:txBody>
      </p:sp>
    </p:spTree>
    <p:extLst>
      <p:ext uri="{BB962C8B-B14F-4D97-AF65-F5344CB8AC3E}">
        <p14:creationId xmlns:p14="http://schemas.microsoft.com/office/powerpoint/2010/main" val="4021257167"/>
      </p:ext>
    </p:extLst>
  </p:cSld>
  <p:clrMap bg1="lt1" tx1="dk1" bg2="lt2" tx2="dk2" accent1="accent1" accent2="accent2" accent3="accent3" accent4="accent4" accent5="accent5" accent6="accent6" hlink="hlink" folHlink="folHlink"/>
  <p:sldLayoutIdLst>
    <p:sldLayoutId id="2147483665" r:id="rId1"/>
  </p:sldLayoutIdLst>
  <p:txStyles>
    <p:titleStyle>
      <a:lvl1pPr algn="ctr" defTabSz="576306" rtl="0" eaLnBrk="1" latinLnBrk="0" hangingPunct="1">
        <a:spcBef>
          <a:spcPct val="0"/>
        </a:spcBef>
        <a:buNone/>
        <a:defRPr sz="5602" kern="1200">
          <a:solidFill>
            <a:schemeClr val="tx1"/>
          </a:solidFill>
          <a:latin typeface="+mj-lt"/>
          <a:ea typeface="+mj-ea"/>
          <a:cs typeface="+mj-cs"/>
        </a:defRPr>
      </a:lvl1pPr>
    </p:titleStyle>
    <p:bodyStyle>
      <a:lvl1pPr marL="432230" indent="-432230" algn="l" defTabSz="576306" rtl="0" eaLnBrk="1" latinLnBrk="0" hangingPunct="1">
        <a:spcBef>
          <a:spcPct val="20000"/>
        </a:spcBef>
        <a:buFont typeface="Arial"/>
        <a:buChar char="•"/>
        <a:defRPr sz="4001" kern="1200">
          <a:solidFill>
            <a:schemeClr val="tx1"/>
          </a:solidFill>
          <a:latin typeface="+mn-lt"/>
          <a:ea typeface="+mn-ea"/>
          <a:cs typeface="+mn-cs"/>
        </a:defRPr>
      </a:lvl1pPr>
      <a:lvl2pPr marL="936497" indent="-360191" algn="l" defTabSz="576306" rtl="0" eaLnBrk="1" latinLnBrk="0" hangingPunct="1">
        <a:spcBef>
          <a:spcPct val="20000"/>
        </a:spcBef>
        <a:buFont typeface="Arial"/>
        <a:buChar char="–"/>
        <a:defRPr sz="3468" kern="1200">
          <a:solidFill>
            <a:schemeClr val="tx1"/>
          </a:solidFill>
          <a:latin typeface="+mn-lt"/>
          <a:ea typeface="+mn-ea"/>
          <a:cs typeface="+mn-cs"/>
        </a:defRPr>
      </a:lvl2pPr>
      <a:lvl3pPr marL="1440764" indent="-288153" algn="l" defTabSz="576306" rtl="0" eaLnBrk="1" latinLnBrk="0" hangingPunct="1">
        <a:spcBef>
          <a:spcPct val="20000"/>
        </a:spcBef>
        <a:buFont typeface="Arial"/>
        <a:buChar char="•"/>
        <a:defRPr sz="3068" kern="1200">
          <a:solidFill>
            <a:schemeClr val="tx1"/>
          </a:solidFill>
          <a:latin typeface="+mn-lt"/>
          <a:ea typeface="+mn-ea"/>
          <a:cs typeface="+mn-cs"/>
        </a:defRPr>
      </a:lvl3pPr>
      <a:lvl4pPr marL="2017070" indent="-288153" algn="l" defTabSz="576306" rtl="0" eaLnBrk="1" latinLnBrk="0" hangingPunct="1">
        <a:spcBef>
          <a:spcPct val="20000"/>
        </a:spcBef>
        <a:buFont typeface="Arial"/>
        <a:buChar char="–"/>
        <a:defRPr sz="2534" kern="1200">
          <a:solidFill>
            <a:schemeClr val="tx1"/>
          </a:solidFill>
          <a:latin typeface="+mn-lt"/>
          <a:ea typeface="+mn-ea"/>
          <a:cs typeface="+mn-cs"/>
        </a:defRPr>
      </a:lvl4pPr>
      <a:lvl5pPr marL="2593375" indent="-288153" algn="l" defTabSz="576306" rtl="0" eaLnBrk="1" latinLnBrk="0" hangingPunct="1">
        <a:spcBef>
          <a:spcPct val="20000"/>
        </a:spcBef>
        <a:buFont typeface="Arial"/>
        <a:buChar char="»"/>
        <a:defRPr sz="2534" kern="1200">
          <a:solidFill>
            <a:schemeClr val="tx1"/>
          </a:solidFill>
          <a:latin typeface="+mn-lt"/>
          <a:ea typeface="+mn-ea"/>
          <a:cs typeface="+mn-cs"/>
        </a:defRPr>
      </a:lvl5pPr>
      <a:lvl6pPr marL="3169681" indent="-288153" algn="l" defTabSz="576306" rtl="0" eaLnBrk="1" latinLnBrk="0" hangingPunct="1">
        <a:spcBef>
          <a:spcPct val="20000"/>
        </a:spcBef>
        <a:buFont typeface="Arial"/>
        <a:buChar char="•"/>
        <a:defRPr sz="2534" kern="1200">
          <a:solidFill>
            <a:schemeClr val="tx1"/>
          </a:solidFill>
          <a:latin typeface="+mn-lt"/>
          <a:ea typeface="+mn-ea"/>
          <a:cs typeface="+mn-cs"/>
        </a:defRPr>
      </a:lvl6pPr>
      <a:lvl7pPr marL="3745987" indent="-288153" algn="l" defTabSz="576306" rtl="0" eaLnBrk="1" latinLnBrk="0" hangingPunct="1">
        <a:spcBef>
          <a:spcPct val="20000"/>
        </a:spcBef>
        <a:buFont typeface="Arial"/>
        <a:buChar char="•"/>
        <a:defRPr sz="2534" kern="1200">
          <a:solidFill>
            <a:schemeClr val="tx1"/>
          </a:solidFill>
          <a:latin typeface="+mn-lt"/>
          <a:ea typeface="+mn-ea"/>
          <a:cs typeface="+mn-cs"/>
        </a:defRPr>
      </a:lvl7pPr>
      <a:lvl8pPr marL="4322294" indent="-288153" algn="l" defTabSz="576306" rtl="0" eaLnBrk="1" latinLnBrk="0" hangingPunct="1">
        <a:spcBef>
          <a:spcPct val="20000"/>
        </a:spcBef>
        <a:buFont typeface="Arial"/>
        <a:buChar char="•"/>
        <a:defRPr sz="2534" kern="1200">
          <a:solidFill>
            <a:schemeClr val="tx1"/>
          </a:solidFill>
          <a:latin typeface="+mn-lt"/>
          <a:ea typeface="+mn-ea"/>
          <a:cs typeface="+mn-cs"/>
        </a:defRPr>
      </a:lvl8pPr>
      <a:lvl9pPr marL="4898599" indent="-288153" algn="l" defTabSz="576306" rtl="0" eaLnBrk="1" latinLnBrk="0" hangingPunct="1">
        <a:spcBef>
          <a:spcPct val="20000"/>
        </a:spcBef>
        <a:buFont typeface="Arial"/>
        <a:buChar char="•"/>
        <a:defRPr sz="2534" kern="1200">
          <a:solidFill>
            <a:schemeClr val="tx1"/>
          </a:solidFill>
          <a:latin typeface="+mn-lt"/>
          <a:ea typeface="+mn-ea"/>
          <a:cs typeface="+mn-cs"/>
        </a:defRPr>
      </a:lvl9pPr>
    </p:bodyStyle>
    <p:otherStyle>
      <a:defPPr>
        <a:defRPr lang="en-US"/>
      </a:defPPr>
      <a:lvl1pPr marL="0" algn="l" defTabSz="576306" rtl="0" eaLnBrk="1" latinLnBrk="0" hangingPunct="1">
        <a:defRPr sz="2267" kern="1200">
          <a:solidFill>
            <a:schemeClr val="tx1"/>
          </a:solidFill>
          <a:latin typeface="+mn-lt"/>
          <a:ea typeface="+mn-ea"/>
          <a:cs typeface="+mn-cs"/>
        </a:defRPr>
      </a:lvl1pPr>
      <a:lvl2pPr marL="576306" algn="l" defTabSz="576306" rtl="0" eaLnBrk="1" latinLnBrk="0" hangingPunct="1">
        <a:defRPr sz="2267" kern="1200">
          <a:solidFill>
            <a:schemeClr val="tx1"/>
          </a:solidFill>
          <a:latin typeface="+mn-lt"/>
          <a:ea typeface="+mn-ea"/>
          <a:cs typeface="+mn-cs"/>
        </a:defRPr>
      </a:lvl2pPr>
      <a:lvl3pPr marL="1152611" algn="l" defTabSz="576306" rtl="0" eaLnBrk="1" latinLnBrk="0" hangingPunct="1">
        <a:defRPr sz="2267" kern="1200">
          <a:solidFill>
            <a:schemeClr val="tx1"/>
          </a:solidFill>
          <a:latin typeface="+mn-lt"/>
          <a:ea typeface="+mn-ea"/>
          <a:cs typeface="+mn-cs"/>
        </a:defRPr>
      </a:lvl3pPr>
      <a:lvl4pPr marL="1728917" algn="l" defTabSz="576306" rtl="0" eaLnBrk="1" latinLnBrk="0" hangingPunct="1">
        <a:defRPr sz="2267" kern="1200">
          <a:solidFill>
            <a:schemeClr val="tx1"/>
          </a:solidFill>
          <a:latin typeface="+mn-lt"/>
          <a:ea typeface="+mn-ea"/>
          <a:cs typeface="+mn-cs"/>
        </a:defRPr>
      </a:lvl4pPr>
      <a:lvl5pPr marL="2305224" algn="l" defTabSz="576306" rtl="0" eaLnBrk="1" latinLnBrk="0" hangingPunct="1">
        <a:defRPr sz="2267" kern="1200">
          <a:solidFill>
            <a:schemeClr val="tx1"/>
          </a:solidFill>
          <a:latin typeface="+mn-lt"/>
          <a:ea typeface="+mn-ea"/>
          <a:cs typeface="+mn-cs"/>
        </a:defRPr>
      </a:lvl5pPr>
      <a:lvl6pPr marL="2881530" algn="l" defTabSz="576306" rtl="0" eaLnBrk="1" latinLnBrk="0" hangingPunct="1">
        <a:defRPr sz="2267" kern="1200">
          <a:solidFill>
            <a:schemeClr val="tx1"/>
          </a:solidFill>
          <a:latin typeface="+mn-lt"/>
          <a:ea typeface="+mn-ea"/>
          <a:cs typeface="+mn-cs"/>
        </a:defRPr>
      </a:lvl6pPr>
      <a:lvl7pPr marL="3457834" algn="l" defTabSz="576306" rtl="0" eaLnBrk="1" latinLnBrk="0" hangingPunct="1">
        <a:defRPr sz="2267" kern="1200">
          <a:solidFill>
            <a:schemeClr val="tx1"/>
          </a:solidFill>
          <a:latin typeface="+mn-lt"/>
          <a:ea typeface="+mn-ea"/>
          <a:cs typeface="+mn-cs"/>
        </a:defRPr>
      </a:lvl7pPr>
      <a:lvl8pPr marL="4034139" algn="l" defTabSz="576306" rtl="0" eaLnBrk="1" latinLnBrk="0" hangingPunct="1">
        <a:defRPr sz="2267" kern="1200">
          <a:solidFill>
            <a:schemeClr val="tx1"/>
          </a:solidFill>
          <a:latin typeface="+mn-lt"/>
          <a:ea typeface="+mn-ea"/>
          <a:cs typeface="+mn-cs"/>
        </a:defRPr>
      </a:lvl8pPr>
      <a:lvl9pPr marL="4610446" algn="l" defTabSz="576306" rtl="0" eaLnBrk="1" latinLnBrk="0" hangingPunct="1">
        <a:defRPr sz="22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mailto:principle@phc.ox.ac.uk" TargetMode="External"/><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23787" y="1074994"/>
            <a:ext cx="7569099" cy="4960461"/>
          </a:xfrm>
          <a:prstGeom prst="rect">
            <a:avLst/>
          </a:prstGeom>
          <a:solidFill>
            <a:srgbClr val="FFFFFF">
              <a:alpha val="25098"/>
            </a:srgbClr>
          </a:solidFill>
        </p:spPr>
        <p:txBody>
          <a:bodyPr wrap="square" rtlCol="0">
            <a:spAutoFit/>
          </a:bodyPr>
          <a:lstStyle/>
          <a:p>
            <a:r>
              <a:rPr lang="en-US" sz="6600" dirty="0">
                <a:solidFill>
                  <a:schemeClr val="bg1"/>
                </a:solidFill>
                <a:latin typeface="Arial" panose="020B0604020202020204" pitchFamily="34" charset="0"/>
                <a:cs typeface="Arial" panose="020B0604020202020204" pitchFamily="34" charset="0"/>
              </a:rPr>
              <a:t>PRINCIPLE study</a:t>
            </a:r>
          </a:p>
          <a:p>
            <a:r>
              <a:rPr lang="en-GB" sz="3600" dirty="0">
                <a:solidFill>
                  <a:schemeClr val="bg1"/>
                </a:solidFill>
              </a:rPr>
              <a:t>Platform Randomised trial of </a:t>
            </a:r>
            <a:r>
              <a:rPr lang="en-GB" sz="3600" dirty="0" err="1">
                <a:solidFill>
                  <a:schemeClr val="bg1"/>
                </a:solidFill>
              </a:rPr>
              <a:t>INterventions</a:t>
            </a:r>
            <a:r>
              <a:rPr lang="en-GB" sz="3600" dirty="0">
                <a:solidFill>
                  <a:schemeClr val="bg1"/>
                </a:solidFill>
              </a:rPr>
              <a:t> against COVID-19 In older </a:t>
            </a:r>
            <a:r>
              <a:rPr lang="en-GB" sz="3600" dirty="0" err="1" smtClean="0">
                <a:solidFill>
                  <a:schemeClr val="bg1"/>
                </a:solidFill>
              </a:rPr>
              <a:t>peoPLE</a:t>
            </a:r>
            <a:endParaRPr lang="en-US" sz="1867" dirty="0">
              <a:solidFill>
                <a:schemeClr val="bg1"/>
              </a:solidFill>
              <a:latin typeface="Arial" panose="020B0604020202020204" pitchFamily="34" charset="0"/>
              <a:cs typeface="Arial" panose="020B0604020202020204" pitchFamily="34" charset="0"/>
            </a:endParaRPr>
          </a:p>
          <a:p>
            <a:endParaRPr lang="en-US" sz="1867" dirty="0" smtClean="0">
              <a:solidFill>
                <a:schemeClr val="bg1"/>
              </a:solidFill>
              <a:latin typeface="Arial" panose="020B0604020202020204" pitchFamily="34" charset="0"/>
              <a:cs typeface="Arial" panose="020B0604020202020204" pitchFamily="34" charset="0"/>
            </a:endParaRPr>
          </a:p>
          <a:p>
            <a:pPr>
              <a:spcBef>
                <a:spcPts val="1800"/>
              </a:spcBef>
              <a:defRPr/>
            </a:pPr>
            <a:r>
              <a:rPr lang="en-GB" sz="2000" dirty="0">
                <a:solidFill>
                  <a:schemeClr val="bg1"/>
                </a:solidFill>
              </a:rPr>
              <a:t>Chief Investigator: Professor Chris Butler</a:t>
            </a:r>
          </a:p>
          <a:p>
            <a:pPr>
              <a:spcBef>
                <a:spcPts val="1800"/>
              </a:spcBef>
              <a:defRPr/>
            </a:pPr>
            <a:r>
              <a:rPr lang="en-GB" sz="2000" dirty="0">
                <a:solidFill>
                  <a:schemeClr val="bg1"/>
                </a:solidFill>
              </a:rPr>
              <a:t>Sponsor: University of Oxford </a:t>
            </a:r>
          </a:p>
          <a:p>
            <a:pPr>
              <a:spcBef>
                <a:spcPts val="1800"/>
              </a:spcBef>
              <a:defRPr/>
            </a:pPr>
            <a:r>
              <a:rPr lang="en-GB" sz="2000" dirty="0">
                <a:solidFill>
                  <a:schemeClr val="bg1"/>
                </a:solidFill>
              </a:rPr>
              <a:t>Funded by UKRI/NIHR </a:t>
            </a:r>
            <a:endParaRPr lang="en-US" sz="1867" dirty="0">
              <a:solidFill>
                <a:schemeClr val="bg1"/>
              </a:solidFill>
              <a:latin typeface="Arial" panose="020B0604020202020204" pitchFamily="34" charset="0"/>
              <a:cs typeface="Arial" panose="020B0604020202020204" pitchFamily="34" charset="0"/>
            </a:endParaRPr>
          </a:p>
          <a:p>
            <a:endParaRPr lang="en-US" sz="1867" dirty="0">
              <a:solidFill>
                <a:schemeClr val="bg1"/>
              </a:solidFill>
              <a:latin typeface="Arial" panose="020B0604020202020204" pitchFamily="34" charset="0"/>
              <a:cs typeface="Arial" panose="020B0604020202020204" pitchFamily="34" charset="0"/>
            </a:endParaRPr>
          </a:p>
        </p:txBody>
      </p:sp>
      <p:pic>
        <p:nvPicPr>
          <p:cNvPr id="3" name="Picture 2"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506191" y="73977"/>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6533116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005841" y="923330"/>
            <a:ext cx="9692959" cy="5394343"/>
          </a:xfrm>
          <a:prstGeom prst="rect">
            <a:avLst/>
          </a:prstGeom>
        </p:spPr>
      </p:pic>
      <p:sp>
        <p:nvSpPr>
          <p:cNvPr id="2" name="Rectangle 1"/>
          <p:cNvSpPr/>
          <p:nvPr/>
        </p:nvSpPr>
        <p:spPr>
          <a:xfrm>
            <a:off x="3207970" y="1396539"/>
            <a:ext cx="4095160" cy="646331"/>
          </a:xfrm>
          <a:prstGeom prst="rect">
            <a:avLst/>
          </a:prstGeom>
          <a:noFill/>
        </p:spPr>
        <p:txBody>
          <a:bodyPr wrap="none" lIns="91440" tIns="45720" rIns="91440" bIns="45720">
            <a:spAutoFit/>
          </a:bodyPr>
          <a:lstStyle/>
          <a:p>
            <a:pPr algn="ctr"/>
            <a:r>
              <a:rPr lang="en-US" sz="3600" b="1" cap="none" spc="0" dirty="0" smtClean="0">
                <a:ln w="22225">
                  <a:solidFill>
                    <a:schemeClr val="accent2"/>
                  </a:solidFill>
                  <a:prstDash val="solid"/>
                </a:ln>
                <a:solidFill>
                  <a:schemeClr val="accent2">
                    <a:lumMod val="40000"/>
                    <a:lumOff val="60000"/>
                  </a:schemeClr>
                </a:solidFill>
                <a:effectLst/>
              </a:rPr>
              <a:t>USUAL CARE GROUP</a:t>
            </a:r>
            <a:endParaRPr lang="en-US" sz="3600" b="1" cap="none" spc="0" dirty="0">
              <a:ln w="22225">
                <a:solidFill>
                  <a:schemeClr val="accent2"/>
                </a:solidFill>
                <a:prstDash val="solid"/>
              </a:ln>
              <a:solidFill>
                <a:schemeClr val="accent2">
                  <a:lumMod val="40000"/>
                  <a:lumOff val="60000"/>
                </a:schemeClr>
              </a:solidFill>
              <a:effectLst/>
            </a:endParaRPr>
          </a:p>
        </p:txBody>
      </p:sp>
      <p:sp>
        <p:nvSpPr>
          <p:cNvPr id="5" name="TextBox 4"/>
          <p:cNvSpPr txBox="1"/>
          <p:nvPr/>
        </p:nvSpPr>
        <p:spPr>
          <a:xfrm>
            <a:off x="1147874" y="2740146"/>
            <a:ext cx="4315493" cy="2816156"/>
          </a:xfrm>
          <a:prstGeom prst="rect">
            <a:avLst/>
          </a:prstGeom>
          <a:noFill/>
        </p:spPr>
        <p:txBody>
          <a:bodyPr wrap="square" rtlCol="0">
            <a:spAutoFit/>
          </a:bodyPr>
          <a:lstStyle/>
          <a:p>
            <a:pPr marL="285750" indent="-285750" algn="just">
              <a:buFont typeface="Wingdings" panose="05000000000000000000" pitchFamily="2" charset="2"/>
              <a:buChar char="Ø"/>
            </a:pPr>
            <a:r>
              <a:rPr lang="en-GB" sz="2000" dirty="0" smtClean="0"/>
              <a:t>GPs </a:t>
            </a:r>
            <a:r>
              <a:rPr lang="en-GB" sz="2000" dirty="0"/>
              <a:t>to provide clinical care and advice according to current </a:t>
            </a:r>
            <a:r>
              <a:rPr lang="en-GB" sz="2000" dirty="0" smtClean="0"/>
              <a:t>practice</a:t>
            </a:r>
          </a:p>
          <a:p>
            <a:pPr algn="just"/>
            <a:endParaRPr lang="en-GB" sz="2000" dirty="0" smtClean="0"/>
          </a:p>
          <a:p>
            <a:pPr marL="285750" indent="-285750" algn="just">
              <a:buFont typeface="Wingdings" panose="05000000000000000000" pitchFamily="2" charset="2"/>
              <a:buChar char="Ø"/>
            </a:pPr>
            <a:r>
              <a:rPr lang="en-GB" sz="2000" dirty="0" smtClean="0"/>
              <a:t>Participants </a:t>
            </a:r>
            <a:r>
              <a:rPr lang="en-GB" sz="2000" dirty="0"/>
              <a:t>will be advised </a:t>
            </a:r>
            <a:r>
              <a:rPr lang="en-GB" sz="2000" dirty="0" smtClean="0"/>
              <a:t>to contact their GP if their condition worsens </a:t>
            </a:r>
            <a:r>
              <a:rPr lang="en-GB" sz="2000" dirty="0"/>
              <a:t>or they have concerns about their illness at any time during the </a:t>
            </a:r>
            <a:r>
              <a:rPr lang="en-GB" sz="2000" dirty="0" smtClean="0"/>
              <a:t>trial.</a:t>
            </a:r>
          </a:p>
          <a:p>
            <a:pPr marL="285750" indent="-285750">
              <a:buFont typeface="Arial" panose="020B0604020202020204" pitchFamily="34" charset="0"/>
              <a:buChar char="•"/>
            </a:pP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62445"/>
          <a:stretch/>
        </p:blipFill>
        <p:spPr>
          <a:xfrm>
            <a:off x="9819160" y="2087072"/>
            <a:ext cx="1706090" cy="4230601"/>
          </a:xfrm>
          <a:prstGeom prst="rect">
            <a:avLst/>
          </a:prstGeom>
        </p:spPr>
      </p:pic>
      <p:pic>
        <p:nvPicPr>
          <p:cNvPr id="7" name="Picture 6" descr="PRINCIPLE-TRIAL_Colour_on-white"/>
          <p:cNvPicPr/>
          <p:nvPr/>
        </p:nvPicPr>
        <p:blipFill rotWithShape="1">
          <a:blip r:embed="rId4" cstate="print">
            <a:extLst>
              <a:ext uri="{28A0092B-C50C-407E-A947-70E740481C1C}">
                <a14:useLocalDpi xmlns:a14="http://schemas.microsoft.com/office/drawing/2010/main" val="0"/>
              </a:ext>
            </a:extLst>
          </a:blip>
          <a:srcRect l="4245" r="4245"/>
          <a:stretch/>
        </p:blipFill>
        <p:spPr bwMode="auto">
          <a:xfrm>
            <a:off x="4539442" y="98916"/>
            <a:ext cx="1847850" cy="666115"/>
          </a:xfrm>
          <a:prstGeom prst="rect">
            <a:avLst/>
          </a:prstGeom>
          <a:noFill/>
          <a:ln>
            <a:noFill/>
          </a:ln>
          <a:effectLst/>
          <a:extLst>
            <a:ext uri="{53640926-AAD7-44D8-BBD7-CCE9431645EC}">
              <a14:shadowObscured xmlns:a14="http://schemas.microsoft.com/office/drawing/2010/main"/>
            </a:ext>
          </a:extLst>
        </p:spPr>
      </p:pic>
      <p:sp>
        <p:nvSpPr>
          <p:cNvPr id="4" name="TextBox 3"/>
          <p:cNvSpPr txBox="1"/>
          <p:nvPr/>
        </p:nvSpPr>
        <p:spPr>
          <a:xfrm>
            <a:off x="5605401" y="2740146"/>
            <a:ext cx="4213760" cy="3077766"/>
          </a:xfrm>
          <a:prstGeom prst="rect">
            <a:avLst/>
          </a:prstGeom>
          <a:noFill/>
        </p:spPr>
        <p:txBody>
          <a:bodyPr wrap="square" rtlCol="0">
            <a:spAutoFit/>
          </a:bodyPr>
          <a:lstStyle/>
          <a:p>
            <a:pPr marL="285750" indent="-285750" algn="just">
              <a:buFont typeface="Wingdings" panose="05000000000000000000" pitchFamily="2" charset="2"/>
              <a:buChar char="Ø"/>
            </a:pPr>
            <a:r>
              <a:rPr lang="en-GB" sz="2000" dirty="0"/>
              <a:t>All participants will be able to take their usual prescribed medications </a:t>
            </a:r>
            <a:r>
              <a:rPr lang="en-GB" sz="2000" dirty="0" smtClean="0"/>
              <a:t>and medicines </a:t>
            </a:r>
            <a:r>
              <a:rPr lang="en-GB" sz="2000" dirty="0"/>
              <a:t>such as paracetamol </a:t>
            </a:r>
            <a:r>
              <a:rPr lang="en-GB" sz="2000" dirty="0" smtClean="0"/>
              <a:t>but they should </a:t>
            </a:r>
            <a:r>
              <a:rPr lang="en-GB" sz="2000" dirty="0"/>
              <a:t>agree not to take any experimental or unlicensed drugs for their illness.  </a:t>
            </a:r>
            <a:endParaRPr lang="en-GB" sz="2000" dirty="0" smtClean="0"/>
          </a:p>
          <a:p>
            <a:pPr marL="285750" indent="-285750" algn="just">
              <a:buFont typeface="Wingdings" panose="05000000000000000000" pitchFamily="2" charset="2"/>
              <a:buChar char="Ø"/>
            </a:pPr>
            <a:endParaRPr lang="en-GB" sz="2000" dirty="0" smtClean="0"/>
          </a:p>
          <a:p>
            <a:pPr marL="285750" indent="-285750">
              <a:buFont typeface="Wingdings" panose="05000000000000000000" pitchFamily="2" charset="2"/>
              <a:buChar char="Ø"/>
            </a:pPr>
            <a:endParaRPr lang="en-GB" sz="1800" dirty="0" smtClean="0"/>
          </a:p>
          <a:p>
            <a:pPr marL="285750" indent="-285750">
              <a:buFont typeface="Wingdings" panose="05000000000000000000" pitchFamily="2" charset="2"/>
              <a:buChar char="Ø"/>
            </a:pPr>
            <a:endParaRPr lang="en-GB" sz="1800" dirty="0"/>
          </a:p>
          <a:p>
            <a:pPr marL="285750" indent="-285750">
              <a:buFont typeface="Wingdings" panose="05000000000000000000" pitchFamily="2" charset="2"/>
              <a:buChar char="Ø"/>
            </a:pPr>
            <a:endParaRPr lang="en-GB" sz="1800" dirty="0"/>
          </a:p>
        </p:txBody>
      </p:sp>
      <p:sp>
        <p:nvSpPr>
          <p:cNvPr id="8" name="TextBox 7"/>
          <p:cNvSpPr txBox="1"/>
          <p:nvPr/>
        </p:nvSpPr>
        <p:spPr>
          <a:xfrm>
            <a:off x="1383994" y="5847886"/>
            <a:ext cx="8936652" cy="369332"/>
          </a:xfrm>
          <a:prstGeom prst="rect">
            <a:avLst/>
          </a:prstGeom>
          <a:noFill/>
        </p:spPr>
        <p:txBody>
          <a:bodyPr wrap="square" rtlCol="0">
            <a:spAutoFit/>
          </a:bodyPr>
          <a:lstStyle/>
          <a:p>
            <a:pPr algn="just"/>
            <a:r>
              <a:rPr lang="en-GB" sz="1800" dirty="0" smtClean="0"/>
              <a:t>* The </a:t>
            </a:r>
            <a:r>
              <a:rPr lang="en-GB" sz="1800" dirty="0"/>
              <a:t>study team will not be responsible for the usual medical care of the participants </a:t>
            </a:r>
            <a:r>
              <a:rPr lang="en-GB" sz="1800" dirty="0" smtClean="0"/>
              <a:t>illness</a:t>
            </a:r>
            <a:endParaRPr lang="en-GB" sz="1800" dirty="0"/>
          </a:p>
        </p:txBody>
      </p:sp>
    </p:spTree>
    <p:extLst>
      <p:ext uri="{BB962C8B-B14F-4D97-AF65-F5344CB8AC3E}">
        <p14:creationId xmlns:p14="http://schemas.microsoft.com/office/powerpoint/2010/main" val="1032560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60613" y="2353750"/>
            <a:ext cx="10044952" cy="2246769"/>
          </a:xfrm>
          <a:prstGeom prst="rect">
            <a:avLst/>
          </a:prstGeom>
          <a:noFill/>
        </p:spPr>
        <p:txBody>
          <a:bodyPr wrap="square" rtlCol="0">
            <a:spAutoFit/>
          </a:bodyPr>
          <a:lstStyle/>
          <a:p>
            <a:pPr algn="ctr"/>
            <a:r>
              <a:rPr lang="en-GB" sz="5400" dirty="0" smtClean="0">
                <a:solidFill>
                  <a:schemeClr val="bg1"/>
                </a:solidFill>
              </a:rPr>
              <a:t>All trial materials are sent directly from the CTU to the participants</a:t>
            </a:r>
            <a:endParaRPr lang="en-GB" sz="5400" b="1" dirty="0" smtClean="0">
              <a:solidFill>
                <a:schemeClr val="accent4">
                  <a:lumMod val="60000"/>
                  <a:lumOff val="40000"/>
                </a:schemeClr>
              </a:solidFill>
            </a:endParaRPr>
          </a:p>
          <a:p>
            <a:endParaRPr lang="en-GB" sz="3200" dirty="0" smtClean="0">
              <a:solidFill>
                <a:schemeClr val="bg1"/>
              </a:solidFill>
            </a:endParaRPr>
          </a:p>
        </p:txBody>
      </p:sp>
    </p:spTree>
    <p:extLst>
      <p:ext uri="{BB962C8B-B14F-4D97-AF65-F5344CB8AC3E}">
        <p14:creationId xmlns:p14="http://schemas.microsoft.com/office/powerpoint/2010/main" val="10486248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89461" y="932031"/>
            <a:ext cx="9817332" cy="5489261"/>
          </a:xfrm>
          <a:prstGeom prst="rect">
            <a:avLst/>
          </a:prstGeom>
        </p:spPr>
      </p:pic>
      <p:sp>
        <p:nvSpPr>
          <p:cNvPr id="3" name="TextBox 2"/>
          <p:cNvSpPr txBox="1"/>
          <p:nvPr/>
        </p:nvSpPr>
        <p:spPr>
          <a:xfrm>
            <a:off x="1058091" y="932031"/>
            <a:ext cx="2965269" cy="1384995"/>
          </a:xfrm>
          <a:prstGeom prst="rect">
            <a:avLst/>
          </a:prstGeom>
          <a:noFill/>
        </p:spPr>
        <p:txBody>
          <a:bodyPr wrap="square" rtlCol="0">
            <a:spAutoFit/>
          </a:bodyPr>
          <a:lstStyle/>
          <a:p>
            <a:pPr algn="ctr"/>
            <a:r>
              <a:rPr lang="en-US" sz="2800" b="1" dirty="0"/>
              <a:t>Serious Adverse Event</a:t>
            </a:r>
          </a:p>
          <a:p>
            <a:pPr algn="ctr"/>
            <a:r>
              <a:rPr lang="en-GB" sz="2800" b="1" dirty="0"/>
              <a:t>Reporting</a:t>
            </a:r>
            <a:endParaRPr lang="en-US" sz="2800" b="1" dirty="0"/>
          </a:p>
        </p:txBody>
      </p:sp>
      <p:sp>
        <p:nvSpPr>
          <p:cNvPr id="4" name="TextBox 3"/>
          <p:cNvSpPr txBox="1"/>
          <p:nvPr/>
        </p:nvSpPr>
        <p:spPr>
          <a:xfrm>
            <a:off x="3127007" y="1509055"/>
            <a:ext cx="3912052" cy="4801314"/>
          </a:xfrm>
          <a:prstGeom prst="rect">
            <a:avLst/>
          </a:prstGeom>
          <a:noFill/>
        </p:spPr>
        <p:txBody>
          <a:bodyPr wrap="square" rtlCol="0">
            <a:spAutoFit/>
          </a:bodyPr>
          <a:lstStyle/>
          <a:p>
            <a:endParaRPr lang="en-GB" dirty="0"/>
          </a:p>
          <a:p>
            <a:pPr algn="ctr"/>
            <a:r>
              <a:rPr lang="en-GB" dirty="0"/>
              <a:t>IF YOU BECOME AWARE OF AN SAE PLEASE REPORT WITHIN 24 HOURS </a:t>
            </a:r>
            <a:r>
              <a:rPr lang="en-GB" dirty="0" smtClean="0"/>
              <a:t>(</a:t>
            </a:r>
            <a:r>
              <a:rPr lang="en-GB" dirty="0" smtClean="0">
                <a:hlinkClick r:id="rId3"/>
              </a:rPr>
              <a:t>principle@phc.ox.ac.uk</a:t>
            </a:r>
            <a:r>
              <a:rPr lang="en-GB" dirty="0" smtClean="0"/>
              <a:t> or 0800 138 0880).</a:t>
            </a:r>
            <a:endParaRPr lang="en-GB" dirty="0"/>
          </a:p>
          <a:p>
            <a:pPr marL="285750" indent="-285750">
              <a:buFont typeface="Arial" panose="020B0604020202020204" pitchFamily="34" charset="0"/>
              <a:buChar char="•"/>
            </a:pPr>
            <a:endParaRPr lang="en-GB" dirty="0"/>
          </a:p>
          <a:p>
            <a:pPr lvl="0" algn="ctr"/>
            <a:r>
              <a:rPr lang="en-GB" dirty="0"/>
              <a:t> What SAEs should I report? </a:t>
            </a:r>
          </a:p>
          <a:p>
            <a:pPr lvl="0" algn="ctr"/>
            <a:r>
              <a:rPr lang="en-GB" dirty="0"/>
              <a:t>An event which:</a:t>
            </a:r>
          </a:p>
          <a:p>
            <a:pPr lvl="0" algn="ctr"/>
            <a:r>
              <a:rPr lang="en-GB" dirty="0" err="1"/>
              <a:t>i</a:t>
            </a:r>
            <a:r>
              <a:rPr lang="en-GB" dirty="0"/>
              <a:t>) leads to </a:t>
            </a:r>
            <a:r>
              <a:rPr lang="en-GB" b="1" dirty="0"/>
              <a:t>hospitalisation or death </a:t>
            </a:r>
            <a:r>
              <a:rPr lang="en-GB" dirty="0"/>
              <a:t>NOT DUE to COVID-19</a:t>
            </a:r>
          </a:p>
          <a:p>
            <a:pPr lvl="0" algn="ctr"/>
            <a:r>
              <a:rPr lang="en-GB" dirty="0" err="1">
                <a:solidFill>
                  <a:schemeClr val="tx2">
                    <a:lumMod val="75000"/>
                  </a:schemeClr>
                </a:solidFill>
              </a:rPr>
              <a:t>i</a:t>
            </a:r>
            <a:r>
              <a:rPr lang="en-GB" dirty="0">
                <a:solidFill>
                  <a:schemeClr val="tx2">
                    <a:lumMod val="75000"/>
                  </a:schemeClr>
                </a:solidFill>
              </a:rPr>
              <a:t>) is </a:t>
            </a:r>
            <a:r>
              <a:rPr lang="en-GB" b="1" dirty="0">
                <a:solidFill>
                  <a:schemeClr val="tx2">
                    <a:lumMod val="75000"/>
                  </a:schemeClr>
                </a:solidFill>
              </a:rPr>
              <a:t>life-threatening</a:t>
            </a:r>
            <a:endParaRPr lang="en-US" b="1" dirty="0">
              <a:solidFill>
                <a:schemeClr val="tx2">
                  <a:lumMod val="75000"/>
                </a:schemeClr>
              </a:solidFill>
            </a:endParaRPr>
          </a:p>
          <a:p>
            <a:pPr lvl="0" algn="ctr"/>
            <a:r>
              <a:rPr lang="en-US" dirty="0">
                <a:solidFill>
                  <a:schemeClr val="accent2">
                    <a:lumMod val="75000"/>
                  </a:schemeClr>
                </a:solidFill>
              </a:rPr>
              <a:t>ii) </a:t>
            </a:r>
            <a:r>
              <a:rPr lang="en-GB" dirty="0">
                <a:solidFill>
                  <a:schemeClr val="accent2">
                    <a:lumMod val="75000"/>
                  </a:schemeClr>
                </a:solidFill>
              </a:rPr>
              <a:t>results in persistent or significant </a:t>
            </a:r>
            <a:r>
              <a:rPr lang="en-GB" b="1" dirty="0">
                <a:solidFill>
                  <a:schemeClr val="accent2">
                    <a:lumMod val="75000"/>
                  </a:schemeClr>
                </a:solidFill>
              </a:rPr>
              <a:t>disability/incapacity</a:t>
            </a:r>
          </a:p>
          <a:p>
            <a:pPr lvl="0" algn="ctr"/>
            <a:r>
              <a:rPr lang="en-US" dirty="0">
                <a:solidFill>
                  <a:schemeClr val="accent4">
                    <a:lumMod val="50000"/>
                  </a:schemeClr>
                </a:solidFill>
              </a:rPr>
              <a:t> iii) </a:t>
            </a:r>
            <a:r>
              <a:rPr lang="en-GB" dirty="0">
                <a:solidFill>
                  <a:schemeClr val="accent4">
                    <a:lumMod val="50000"/>
                  </a:schemeClr>
                </a:solidFill>
              </a:rPr>
              <a:t>consists of a </a:t>
            </a:r>
            <a:r>
              <a:rPr lang="en-GB" b="1" dirty="0">
                <a:solidFill>
                  <a:schemeClr val="accent4">
                    <a:lumMod val="50000"/>
                  </a:schemeClr>
                </a:solidFill>
              </a:rPr>
              <a:t>congenital anomaly or birth defect</a:t>
            </a:r>
            <a:r>
              <a:rPr lang="en-GB" dirty="0">
                <a:solidFill>
                  <a:schemeClr val="accent4">
                    <a:lumMod val="50000"/>
                  </a:schemeClr>
                </a:solidFill>
              </a:rPr>
              <a:t>*.</a:t>
            </a:r>
            <a:endParaRPr lang="en-US" dirty="0">
              <a:solidFill>
                <a:schemeClr val="accent4">
                  <a:lumMod val="50000"/>
                </a:schemeClr>
              </a:solidFill>
            </a:endParaRPr>
          </a:p>
          <a:p>
            <a:pPr algn="ctr"/>
            <a:endParaRPr lang="en-GB" dirty="0"/>
          </a:p>
          <a:p>
            <a:pPr algn="ctr"/>
            <a:endParaRPr lang="en-GB" dirty="0"/>
          </a:p>
          <a:p>
            <a:pPr marL="285750" indent="-285750">
              <a:buFont typeface="Arial" panose="020B0604020202020204" pitchFamily="34" charset="0"/>
              <a:buChar char="•"/>
            </a:pPr>
            <a:endParaRPr lang="en-US" dirty="0"/>
          </a:p>
        </p:txBody>
      </p:sp>
      <p:sp>
        <p:nvSpPr>
          <p:cNvPr id="6" name="Rectangle 5"/>
          <p:cNvSpPr/>
          <p:nvPr/>
        </p:nvSpPr>
        <p:spPr>
          <a:xfrm>
            <a:off x="1007139" y="5767968"/>
            <a:ext cx="7422738" cy="353943"/>
          </a:xfrm>
          <a:prstGeom prst="rect">
            <a:avLst/>
          </a:prstGeom>
        </p:spPr>
        <p:txBody>
          <a:bodyPr wrap="none">
            <a:spAutoFit/>
          </a:bodyPr>
          <a:lstStyle/>
          <a:p>
            <a:pPr marL="285750" indent="-285750">
              <a:buFont typeface="Arial" panose="020B0604020202020204" pitchFamily="34" charset="0"/>
              <a:buChar char="•"/>
            </a:pPr>
            <a:r>
              <a:rPr lang="en-GB" dirty="0"/>
              <a:t>Hospitalisation or death due to COVID-19 DO NOT need to be reported as SAEs</a:t>
            </a:r>
            <a:endParaRPr lang="en-US" dirty="0"/>
          </a:p>
        </p:txBody>
      </p:sp>
    </p:spTree>
    <p:extLst>
      <p:ext uri="{BB962C8B-B14F-4D97-AF65-F5344CB8AC3E}">
        <p14:creationId xmlns:p14="http://schemas.microsoft.com/office/powerpoint/2010/main" val="40356798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46909" y="899594"/>
            <a:ext cx="9286961" cy="5378390"/>
          </a:xfrm>
          <a:prstGeom prst="rect">
            <a:avLst/>
          </a:prstGeom>
        </p:spPr>
      </p:pic>
      <p:pic>
        <p:nvPicPr>
          <p:cNvPr id="3" name="Picture 2"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738947" y="82290"/>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4543970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884" r="-2584"/>
          <a:stretch/>
        </p:blipFill>
        <p:spPr>
          <a:xfrm>
            <a:off x="415636" y="1155469"/>
            <a:ext cx="10923336" cy="4782647"/>
          </a:xfrm>
          <a:prstGeom prst="rect">
            <a:avLst/>
          </a:prstGeom>
        </p:spPr>
      </p:pic>
      <p:sp>
        <p:nvSpPr>
          <p:cNvPr id="3" name="TextBox 2"/>
          <p:cNvSpPr txBox="1"/>
          <p:nvPr/>
        </p:nvSpPr>
        <p:spPr>
          <a:xfrm>
            <a:off x="3948546" y="3100647"/>
            <a:ext cx="3408218" cy="2246769"/>
          </a:xfrm>
          <a:prstGeom prst="rect">
            <a:avLst/>
          </a:prstGeom>
          <a:noFill/>
        </p:spPr>
        <p:txBody>
          <a:bodyPr wrap="square" rtlCol="0">
            <a:spAutoFit/>
          </a:bodyPr>
          <a:lstStyle/>
          <a:p>
            <a:pPr lvl="0" algn="ctr"/>
            <a:r>
              <a:rPr lang="en-US" sz="2800" dirty="0"/>
              <a:t>Participants will start filling in their 28 day online diary from the day after </a:t>
            </a:r>
            <a:r>
              <a:rPr lang="en-US" sz="2800" dirty="0" err="1"/>
              <a:t>Randomisation</a:t>
            </a:r>
            <a:endParaRPr lang="en-GB" sz="2800" dirty="0"/>
          </a:p>
        </p:txBody>
      </p:sp>
      <p:sp>
        <p:nvSpPr>
          <p:cNvPr id="4" name="Rectangle 3"/>
          <p:cNvSpPr/>
          <p:nvPr/>
        </p:nvSpPr>
        <p:spPr>
          <a:xfrm>
            <a:off x="7688849" y="1461847"/>
            <a:ext cx="3541646" cy="1200329"/>
          </a:xfrm>
          <a:prstGeom prst="rect">
            <a:avLst/>
          </a:prstGeom>
          <a:noFill/>
        </p:spPr>
        <p:txBody>
          <a:bodyPr wrap="square" lIns="91440" tIns="45720" rIns="91440" bIns="45720">
            <a:spAutoFit/>
          </a:bodyPr>
          <a:lstStyle/>
          <a:p>
            <a:pPr algn="ctr"/>
            <a:r>
              <a:rPr lang="en-US" sz="3600" b="1" cap="none" spc="0" dirty="0">
                <a:ln w="22225">
                  <a:solidFill>
                    <a:schemeClr val="accent2"/>
                  </a:solidFill>
                  <a:prstDash val="solid"/>
                </a:ln>
                <a:solidFill>
                  <a:schemeClr val="accent2">
                    <a:lumMod val="40000"/>
                    <a:lumOff val="60000"/>
                  </a:schemeClr>
                </a:solidFill>
                <a:effectLst/>
              </a:rPr>
              <a:t>Symptom </a:t>
            </a:r>
          </a:p>
          <a:p>
            <a:pPr algn="ctr"/>
            <a:r>
              <a:rPr lang="en-US" sz="3600" b="1" cap="none" spc="0" dirty="0">
                <a:ln w="22225">
                  <a:solidFill>
                    <a:schemeClr val="accent2"/>
                  </a:solidFill>
                  <a:prstDash val="solid"/>
                </a:ln>
                <a:solidFill>
                  <a:schemeClr val="accent2">
                    <a:lumMod val="40000"/>
                    <a:lumOff val="60000"/>
                  </a:schemeClr>
                </a:solidFill>
                <a:effectLst/>
              </a:rPr>
              <a:t>Diaries</a:t>
            </a:r>
          </a:p>
        </p:txBody>
      </p:sp>
      <p:pic>
        <p:nvPicPr>
          <p:cNvPr id="5" name="Picture 4"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506191" y="107228"/>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7799388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48131"/>
          <a:stretch/>
        </p:blipFill>
        <p:spPr>
          <a:xfrm>
            <a:off x="5747657" y="858933"/>
            <a:ext cx="5101145" cy="5532977"/>
          </a:xfrm>
          <a:prstGeom prst="rect">
            <a:avLst/>
          </a:prstGeom>
        </p:spPr>
      </p:pic>
      <p:pic>
        <p:nvPicPr>
          <p:cNvPr id="3" name="Picture 2"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672445" y="82289"/>
            <a:ext cx="1847850" cy="666115"/>
          </a:xfrm>
          <a:prstGeom prst="rect">
            <a:avLst/>
          </a:prstGeom>
          <a:noFill/>
          <a:ln>
            <a:noFill/>
          </a:ln>
          <a:effectLst/>
          <a:extLst>
            <a:ext uri="{53640926-AAD7-44D8-BBD7-CCE9431645EC}">
              <a14:shadowObscured xmlns:a14="http://schemas.microsoft.com/office/drawing/2010/main"/>
            </a:ext>
          </a:extLst>
        </p:spPr>
      </p:pic>
      <p:sp>
        <p:nvSpPr>
          <p:cNvPr id="4" name="TextBox 3"/>
          <p:cNvSpPr txBox="1"/>
          <p:nvPr/>
        </p:nvSpPr>
        <p:spPr>
          <a:xfrm>
            <a:off x="405442" y="886055"/>
            <a:ext cx="5167222" cy="5632311"/>
          </a:xfrm>
          <a:prstGeom prst="rect">
            <a:avLst/>
          </a:prstGeom>
          <a:noFill/>
        </p:spPr>
        <p:txBody>
          <a:bodyPr wrap="square" rtlCol="0">
            <a:spAutoFit/>
          </a:bodyPr>
          <a:lstStyle/>
          <a:p>
            <a:pPr algn="ctr"/>
            <a:r>
              <a:rPr lang="en-GB" sz="3600" dirty="0">
                <a:solidFill>
                  <a:schemeClr val="bg1"/>
                </a:solidFill>
              </a:rPr>
              <a:t>Participants will receive a telephone call on day 7, 14 and 28 if they’re not completing their daily diary </a:t>
            </a:r>
            <a:r>
              <a:rPr lang="en-GB" sz="3600" dirty="0" smtClean="0">
                <a:solidFill>
                  <a:schemeClr val="bg1"/>
                </a:solidFill>
              </a:rPr>
              <a:t>online</a:t>
            </a:r>
          </a:p>
          <a:p>
            <a:pPr algn="ctr"/>
            <a:endParaRPr lang="en-GB" sz="3600" dirty="0">
              <a:solidFill>
                <a:schemeClr val="bg1"/>
              </a:solidFill>
            </a:endParaRPr>
          </a:p>
          <a:p>
            <a:pPr algn="ctr"/>
            <a:r>
              <a:rPr lang="en-GB" sz="3600" dirty="0" smtClean="0">
                <a:solidFill>
                  <a:schemeClr val="bg1"/>
                </a:solidFill>
              </a:rPr>
              <a:t>In addition, all participants are called on Day 3 to confirm IMP receipt and trial procedures</a:t>
            </a:r>
            <a:endParaRPr lang="en-US" sz="3600" dirty="0">
              <a:solidFill>
                <a:schemeClr val="bg1"/>
              </a:solidFill>
            </a:endParaRPr>
          </a:p>
        </p:txBody>
      </p:sp>
    </p:spTree>
    <p:extLst>
      <p:ext uri="{BB962C8B-B14F-4D97-AF65-F5344CB8AC3E}">
        <p14:creationId xmlns:p14="http://schemas.microsoft.com/office/powerpoint/2010/main" val="3183916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31025" y="908394"/>
            <a:ext cx="9742517" cy="5392624"/>
          </a:xfrm>
          <a:prstGeom prst="rect">
            <a:avLst/>
          </a:prstGeom>
        </p:spPr>
      </p:pic>
      <p:pic>
        <p:nvPicPr>
          <p:cNvPr id="3" name="Picture 2"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481253" y="73977"/>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2430587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30531" y="2145427"/>
            <a:ext cx="9185563" cy="2062103"/>
          </a:xfrm>
          <a:prstGeom prst="rect">
            <a:avLst/>
          </a:prstGeom>
        </p:spPr>
        <p:txBody>
          <a:bodyPr wrap="square">
            <a:spAutoFit/>
          </a:bodyPr>
          <a:lstStyle/>
          <a:p>
            <a:r>
              <a:rPr lang="en-US" sz="3200" dirty="0">
                <a:solidFill>
                  <a:schemeClr val="bg1"/>
                </a:solidFill>
                <a:latin typeface="Calibri" panose="020F0502020204030204" pitchFamily="34" charset="0"/>
                <a:ea typeface="Calibri" panose="020F0502020204030204" pitchFamily="34" charset="0"/>
                <a:cs typeface="Times New Roman" panose="02020603050405020304" pitchFamily="18" charset="0"/>
              </a:rPr>
              <a:t>Please contact the team if you have any problems</a:t>
            </a:r>
            <a:r>
              <a:rPr lang="en-US" sz="32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a:t>
            </a:r>
          </a:p>
          <a:p>
            <a:r>
              <a:rPr lang="en-US" sz="32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 </a:t>
            </a:r>
          </a:p>
          <a:p>
            <a:r>
              <a:rPr lang="en-US" sz="320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Email</a:t>
            </a:r>
            <a:r>
              <a:rPr lang="en-US" sz="32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 principle@phc.ox.ac.uk</a:t>
            </a:r>
            <a:br>
              <a:rPr lang="en-US" sz="32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br>
            <a:r>
              <a:rPr lang="en-US" sz="32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Phone Number: 0800 </a:t>
            </a:r>
            <a:r>
              <a:rPr lang="en-US" sz="3200" dirty="0">
                <a:solidFill>
                  <a:schemeClr val="bg1"/>
                </a:solidFill>
                <a:latin typeface="Calibri" panose="020F0502020204030204" pitchFamily="34" charset="0"/>
                <a:ea typeface="Calibri" panose="020F0502020204030204" pitchFamily="34" charset="0"/>
                <a:cs typeface="Times New Roman" panose="02020603050405020304" pitchFamily="18" charset="0"/>
              </a:rPr>
              <a:t>138 0880</a:t>
            </a:r>
            <a:endParaRPr lang="en-GB" sz="2800" dirty="0">
              <a:solidFill>
                <a:schemeClr val="bg1"/>
              </a:solidFill>
            </a:endParaRPr>
          </a:p>
        </p:txBody>
      </p:sp>
      <p:pic>
        <p:nvPicPr>
          <p:cNvPr id="3" name="Picture 2"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799387" y="115541"/>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9352912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705696" y="98915"/>
            <a:ext cx="1847850" cy="666115"/>
          </a:xfrm>
          <a:prstGeom prst="rect">
            <a:avLst/>
          </a:prstGeom>
          <a:noFill/>
          <a:ln>
            <a:noFill/>
          </a:ln>
          <a:effectLst/>
          <a:extLst>
            <a:ext uri="{53640926-AAD7-44D8-BBD7-CCE9431645EC}">
              <a14:shadowObscured xmlns:a14="http://schemas.microsoft.com/office/drawing/2010/main"/>
            </a:ext>
          </a:extLst>
        </p:spPr>
      </p:pic>
      <p:sp>
        <p:nvSpPr>
          <p:cNvPr id="2" name="TextBox 1"/>
          <p:cNvSpPr txBox="1"/>
          <p:nvPr/>
        </p:nvSpPr>
        <p:spPr>
          <a:xfrm>
            <a:off x="242047" y="960759"/>
            <a:ext cx="5513294" cy="584775"/>
          </a:xfrm>
          <a:prstGeom prst="rect">
            <a:avLst/>
          </a:prstGeom>
          <a:solidFill>
            <a:schemeClr val="accent6">
              <a:lumMod val="75000"/>
            </a:schemeClr>
          </a:solidFill>
        </p:spPr>
        <p:txBody>
          <a:bodyPr wrap="square" rtlCol="0">
            <a:spAutoFit/>
          </a:bodyPr>
          <a:lstStyle/>
          <a:p>
            <a:pPr algn="ctr"/>
            <a:r>
              <a:rPr lang="en-GB" sz="3200" dirty="0" smtClean="0"/>
              <a:t>Recruiters will need to:</a:t>
            </a:r>
            <a:endParaRPr lang="en-GB" sz="3200" dirty="0"/>
          </a:p>
        </p:txBody>
      </p:sp>
      <p:sp>
        <p:nvSpPr>
          <p:cNvPr id="11" name="TextBox 10"/>
          <p:cNvSpPr txBox="1"/>
          <p:nvPr/>
        </p:nvSpPr>
        <p:spPr>
          <a:xfrm>
            <a:off x="242047" y="2277116"/>
            <a:ext cx="11107271" cy="2677656"/>
          </a:xfrm>
          <a:prstGeom prst="rect">
            <a:avLst/>
          </a:prstGeom>
          <a:noFill/>
        </p:spPr>
        <p:txBody>
          <a:bodyPr wrap="square" rtlCol="0">
            <a:spAutoFit/>
          </a:bodyPr>
          <a:lstStyle/>
          <a:p>
            <a:pPr marL="571500" lvl="0" indent="-571500">
              <a:buClr>
                <a:schemeClr val="accent6">
                  <a:lumMod val="75000"/>
                </a:schemeClr>
              </a:buClr>
              <a:buSzPct val="120000"/>
              <a:buFont typeface="Wingdings" panose="05000000000000000000" pitchFamily="2" charset="2"/>
              <a:buChar char="ü"/>
            </a:pPr>
            <a:r>
              <a:rPr lang="en-US" sz="2400" dirty="0" smtClean="0">
                <a:solidFill>
                  <a:schemeClr val="bg1"/>
                </a:solidFill>
              </a:rPr>
              <a:t>Provide EMIS access approval and login details (if not, be available to confirm patient’s eligibility with clinically qualified members of the trial team over the phone)</a:t>
            </a:r>
          </a:p>
          <a:p>
            <a:pPr marL="571500" lvl="0" indent="-571500">
              <a:buClr>
                <a:schemeClr val="accent6">
                  <a:lumMod val="75000"/>
                </a:schemeClr>
              </a:buClr>
              <a:buSzPct val="120000"/>
              <a:buFont typeface="Wingdings" panose="05000000000000000000" pitchFamily="2" charset="2"/>
              <a:buChar char="ü"/>
            </a:pPr>
            <a:r>
              <a:rPr lang="en-US" sz="2400" dirty="0" smtClean="0">
                <a:solidFill>
                  <a:schemeClr val="bg1"/>
                </a:solidFill>
              </a:rPr>
              <a:t>Perform search and send texts, recruit opportunistically if possible</a:t>
            </a:r>
          </a:p>
          <a:p>
            <a:pPr marL="571500" lvl="0" indent="-571500">
              <a:buClr>
                <a:schemeClr val="accent6">
                  <a:lumMod val="75000"/>
                </a:schemeClr>
              </a:buClr>
              <a:buSzPct val="120000"/>
              <a:buFont typeface="Wingdings" panose="05000000000000000000" pitchFamily="2" charset="2"/>
              <a:buChar char="ü"/>
            </a:pPr>
            <a:r>
              <a:rPr lang="en-US" sz="2400" dirty="0" smtClean="0">
                <a:solidFill>
                  <a:schemeClr val="bg1"/>
                </a:solidFill>
              </a:rPr>
              <a:t>Inform participants of their swab result </a:t>
            </a:r>
          </a:p>
          <a:p>
            <a:pPr marL="571500" lvl="0" indent="-571500">
              <a:buClr>
                <a:schemeClr val="accent6">
                  <a:lumMod val="75000"/>
                </a:schemeClr>
              </a:buClr>
              <a:buSzPct val="120000"/>
              <a:buFont typeface="Wingdings" panose="05000000000000000000" pitchFamily="2" charset="2"/>
              <a:buChar char="ü"/>
            </a:pPr>
            <a:r>
              <a:rPr lang="en-US" sz="2400" dirty="0" smtClean="0">
                <a:solidFill>
                  <a:schemeClr val="bg1"/>
                </a:solidFill>
              </a:rPr>
              <a:t>Once the participant has completed their 28 days in the study, complete a Notes Review CRF</a:t>
            </a:r>
            <a:endParaRPr lang="en-GB" sz="2400" dirty="0">
              <a:solidFill>
                <a:schemeClr val="bg1"/>
              </a:solidFill>
            </a:endParaRPr>
          </a:p>
        </p:txBody>
      </p:sp>
    </p:spTree>
    <p:extLst>
      <p:ext uri="{BB962C8B-B14F-4D97-AF65-F5344CB8AC3E}">
        <p14:creationId xmlns:p14="http://schemas.microsoft.com/office/powerpoint/2010/main" val="6246734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3754" y="1009272"/>
            <a:ext cx="9821846" cy="3108543"/>
          </a:xfrm>
          <a:prstGeom prst="rect">
            <a:avLst/>
          </a:prstGeom>
          <a:noFill/>
        </p:spPr>
        <p:txBody>
          <a:bodyPr wrap="square" rtlCol="0">
            <a:spAutoFit/>
          </a:bodyPr>
          <a:lstStyle/>
          <a:p>
            <a:pPr lvl="0"/>
            <a:r>
              <a:rPr lang="en-US" sz="4000" dirty="0">
                <a:solidFill>
                  <a:schemeClr val="bg1"/>
                </a:solidFill>
              </a:rPr>
              <a:t>Aim</a:t>
            </a:r>
            <a:r>
              <a:rPr lang="en-US" sz="4000" dirty="0" smtClean="0">
                <a:solidFill>
                  <a:schemeClr val="bg1"/>
                </a:solidFill>
              </a:rPr>
              <a:t>:</a:t>
            </a:r>
          </a:p>
          <a:p>
            <a:pPr lvl="0"/>
            <a:endParaRPr lang="en-US" sz="2800" dirty="0">
              <a:solidFill>
                <a:schemeClr val="bg1"/>
              </a:solidFill>
            </a:endParaRPr>
          </a:p>
          <a:p>
            <a:pPr lvl="0" algn="ctr"/>
            <a:r>
              <a:rPr lang="en-GB" sz="3200" dirty="0">
                <a:solidFill>
                  <a:schemeClr val="bg1"/>
                </a:solidFill>
              </a:rPr>
              <a:t>To find out whether potential treatments for COVID-19-like-illness that are suitable for use in the community might help affected individuals recover more quickly and reduce the risk of hospitalisation and/or death.</a:t>
            </a:r>
            <a:endParaRPr lang="en-GB" sz="4800" dirty="0">
              <a:solidFill>
                <a:schemeClr val="bg1"/>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0150" y="4564091"/>
            <a:ext cx="3595100" cy="1919259"/>
          </a:xfrm>
          <a:prstGeom prst="rect">
            <a:avLst/>
          </a:prstGeom>
        </p:spPr>
      </p:pic>
      <p:pic>
        <p:nvPicPr>
          <p:cNvPr id="4" name="Picture 3"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680752" y="73977"/>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176119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4741" y="1046541"/>
            <a:ext cx="7661025" cy="769441"/>
          </a:xfrm>
          <a:prstGeom prst="rect">
            <a:avLst/>
          </a:prstGeom>
          <a:noFill/>
        </p:spPr>
        <p:txBody>
          <a:bodyPr wrap="square" rtlCol="0">
            <a:spAutoFit/>
          </a:bodyPr>
          <a:lstStyle/>
          <a:p>
            <a:r>
              <a:rPr lang="en-US" sz="4400" dirty="0" smtClean="0">
                <a:latin typeface="Arial" panose="020B0604020202020204" pitchFamily="34" charset="0"/>
                <a:cs typeface="Arial" panose="020B0604020202020204" pitchFamily="34" charset="0"/>
              </a:rPr>
              <a:t>We are looking at…</a:t>
            </a:r>
            <a:endParaRPr lang="en-US" sz="4400" dirty="0">
              <a:latin typeface="Arial" panose="020B0604020202020204" pitchFamily="34" charset="0"/>
              <a:cs typeface="Arial" panose="020B0604020202020204" pitchFamily="34" charset="0"/>
            </a:endParaRPr>
          </a:p>
        </p:txBody>
      </p:sp>
      <p:sp>
        <p:nvSpPr>
          <p:cNvPr id="5" name="Oval 4"/>
          <p:cNvSpPr/>
          <p:nvPr/>
        </p:nvSpPr>
        <p:spPr>
          <a:xfrm>
            <a:off x="997527" y="3009207"/>
            <a:ext cx="2593571" cy="2518757"/>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200830" y="3496788"/>
            <a:ext cx="2165825" cy="1569660"/>
          </a:xfrm>
          <a:prstGeom prst="rect">
            <a:avLst/>
          </a:prstGeom>
          <a:noFill/>
        </p:spPr>
        <p:txBody>
          <a:bodyPr wrap="square" rtlCol="0">
            <a:spAutoFit/>
          </a:bodyPr>
          <a:lstStyle/>
          <a:p>
            <a:pPr algn="ctr">
              <a:spcAft>
                <a:spcPts val="2001"/>
              </a:spcAft>
            </a:pPr>
            <a:r>
              <a:rPr lang="en-GB" sz="2400" dirty="0"/>
              <a:t>E</a:t>
            </a:r>
            <a:r>
              <a:rPr lang="en-GB" sz="2400" dirty="0" smtClean="0"/>
              <a:t>xisting </a:t>
            </a:r>
            <a:r>
              <a:rPr lang="en-GB" sz="2400" dirty="0"/>
              <a:t>drugs that may be active against COVID-19 </a:t>
            </a:r>
            <a:endParaRPr lang="en-US" sz="4000" dirty="0">
              <a:latin typeface="Arial" panose="020B0604020202020204" pitchFamily="34" charset="0"/>
              <a:cs typeface="Arial" panose="020B0604020202020204" pitchFamily="34" charset="0"/>
            </a:endParaRPr>
          </a:p>
        </p:txBody>
      </p:sp>
      <p:sp>
        <p:nvSpPr>
          <p:cNvPr id="7" name="Oval 6"/>
          <p:cNvSpPr/>
          <p:nvPr/>
        </p:nvSpPr>
        <p:spPr>
          <a:xfrm>
            <a:off x="7348450" y="1624789"/>
            <a:ext cx="2618509" cy="2452603"/>
          </a:xfrm>
          <a:prstGeom prst="ellipse">
            <a:avLst/>
          </a:prstGeom>
          <a:solidFill>
            <a:schemeClr val="accent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 name="TextBox 7"/>
          <p:cNvSpPr txBox="1"/>
          <p:nvPr/>
        </p:nvSpPr>
        <p:spPr>
          <a:xfrm>
            <a:off x="7747462" y="2352502"/>
            <a:ext cx="1787236" cy="830997"/>
          </a:xfrm>
          <a:prstGeom prst="rect">
            <a:avLst/>
          </a:prstGeom>
          <a:noFill/>
        </p:spPr>
        <p:txBody>
          <a:bodyPr wrap="square" rtlCol="0">
            <a:spAutoFit/>
          </a:bodyPr>
          <a:lstStyle/>
          <a:p>
            <a:pPr algn="ctr"/>
            <a:r>
              <a:rPr lang="en-GB" sz="2400" dirty="0"/>
              <a:t>Best usual primary </a:t>
            </a:r>
            <a:r>
              <a:rPr lang="en-GB" sz="2400" dirty="0" smtClean="0"/>
              <a:t>care</a:t>
            </a:r>
            <a:endParaRPr lang="en-GB" sz="2400"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17593" y="4422370"/>
            <a:ext cx="3098731" cy="2060979"/>
          </a:xfrm>
          <a:prstGeom prst="rect">
            <a:avLst/>
          </a:prstGeom>
        </p:spPr>
      </p:pic>
      <p:sp>
        <p:nvSpPr>
          <p:cNvPr id="4" name="Oval 3"/>
          <p:cNvSpPr/>
          <p:nvPr/>
        </p:nvSpPr>
        <p:spPr>
          <a:xfrm>
            <a:off x="4268585" y="2352502"/>
            <a:ext cx="2402378" cy="2410691"/>
          </a:xfrm>
          <a:prstGeom prst="ellipse">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 name="TextBox 5"/>
          <p:cNvSpPr txBox="1"/>
          <p:nvPr/>
        </p:nvSpPr>
        <p:spPr>
          <a:xfrm>
            <a:off x="4771505" y="2957682"/>
            <a:ext cx="1396538" cy="1200329"/>
          </a:xfrm>
          <a:prstGeom prst="rect">
            <a:avLst/>
          </a:prstGeom>
          <a:noFill/>
        </p:spPr>
        <p:txBody>
          <a:bodyPr wrap="square" rtlCol="0">
            <a:spAutoFit/>
          </a:bodyPr>
          <a:lstStyle/>
          <a:p>
            <a:r>
              <a:rPr lang="en-GB" sz="7200" dirty="0" smtClean="0"/>
              <a:t>VS</a:t>
            </a:r>
            <a:endParaRPr lang="en-GB" sz="7200" dirty="0"/>
          </a:p>
        </p:txBody>
      </p:sp>
      <p:pic>
        <p:nvPicPr>
          <p:cNvPr id="10" name="Picture 9"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771505" y="77836"/>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1638081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30124" y="1042540"/>
            <a:ext cx="4884088" cy="769441"/>
          </a:xfrm>
          <a:prstGeom prst="rect">
            <a:avLst/>
          </a:prstGeom>
          <a:noFill/>
        </p:spPr>
        <p:txBody>
          <a:bodyPr wrap="square" rtlCol="0">
            <a:spAutoFit/>
          </a:bodyPr>
          <a:lstStyle/>
          <a:p>
            <a:r>
              <a:rPr lang="en-US" sz="4400" dirty="0">
                <a:solidFill>
                  <a:schemeClr val="bg1"/>
                </a:solidFill>
                <a:latin typeface="Arial" panose="020B0604020202020204" pitchFamily="34" charset="0"/>
                <a:cs typeface="Arial" panose="020B0604020202020204" pitchFamily="34" charset="0"/>
              </a:rPr>
              <a:t>We are looking for</a:t>
            </a:r>
          </a:p>
        </p:txBody>
      </p:sp>
      <p:sp>
        <p:nvSpPr>
          <p:cNvPr id="4" name="TextBox 3"/>
          <p:cNvSpPr txBox="1"/>
          <p:nvPr/>
        </p:nvSpPr>
        <p:spPr>
          <a:xfrm>
            <a:off x="0" y="1811981"/>
            <a:ext cx="11525250" cy="1031051"/>
          </a:xfrm>
          <a:prstGeom prst="rect">
            <a:avLst/>
          </a:prstGeom>
          <a:noFill/>
        </p:spPr>
        <p:txBody>
          <a:bodyPr wrap="square" rtlCol="0">
            <a:spAutoFit/>
          </a:bodyPr>
          <a:lstStyle/>
          <a:p>
            <a:pPr lvl="0"/>
            <a:r>
              <a:rPr lang="en-GB" sz="2000" dirty="0"/>
              <a:t>We are looking for: </a:t>
            </a:r>
            <a:r>
              <a:rPr lang="en-US" sz="2000" dirty="0"/>
              <a:t>Patients aged </a:t>
            </a:r>
            <a:r>
              <a:rPr lang="en-US" sz="2000" dirty="0" smtClean="0"/>
              <a:t>≥18-64 </a:t>
            </a:r>
            <a:r>
              <a:rPr lang="en-US" sz="2000" dirty="0"/>
              <a:t>years with any of the following </a:t>
            </a:r>
            <a:r>
              <a:rPr lang="en-US" sz="2000" dirty="0" smtClean="0"/>
              <a:t>underlying health conditions:</a:t>
            </a:r>
            <a:endParaRPr lang="en-US" sz="2000" dirty="0"/>
          </a:p>
          <a:p>
            <a:pPr lvl="0"/>
            <a:endParaRPr lang="en-GB" sz="2400" dirty="0">
              <a:solidFill>
                <a:schemeClr val="bg1"/>
              </a:solidFill>
            </a:endParaRPr>
          </a:p>
          <a:p>
            <a:pPr lvl="0"/>
            <a:endParaRPr lang="en-GB" dirty="0"/>
          </a:p>
        </p:txBody>
      </p:sp>
      <p:sp>
        <p:nvSpPr>
          <p:cNvPr id="5" name="Hexagon 4"/>
          <p:cNvSpPr/>
          <p:nvPr/>
        </p:nvSpPr>
        <p:spPr>
          <a:xfrm>
            <a:off x="998227" y="4223976"/>
            <a:ext cx="2094807" cy="1687484"/>
          </a:xfrm>
          <a:prstGeom prst="hexagon">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GB"/>
          </a:p>
        </p:txBody>
      </p:sp>
      <p:sp>
        <p:nvSpPr>
          <p:cNvPr id="6" name="Hexagon 5"/>
          <p:cNvSpPr/>
          <p:nvPr/>
        </p:nvSpPr>
        <p:spPr>
          <a:xfrm>
            <a:off x="0" y="2441819"/>
            <a:ext cx="2094807" cy="1687484"/>
          </a:xfrm>
          <a:prstGeom prst="hexagon">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GB"/>
          </a:p>
        </p:txBody>
      </p:sp>
      <p:sp>
        <p:nvSpPr>
          <p:cNvPr id="7" name="Hexagon 6"/>
          <p:cNvSpPr/>
          <p:nvPr/>
        </p:nvSpPr>
        <p:spPr>
          <a:xfrm>
            <a:off x="3354019" y="4237364"/>
            <a:ext cx="2094807" cy="1687484"/>
          </a:xfrm>
          <a:prstGeom prst="hexagon">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GB"/>
          </a:p>
        </p:txBody>
      </p:sp>
      <p:sp>
        <p:nvSpPr>
          <p:cNvPr id="8" name="Hexagon 7"/>
          <p:cNvSpPr/>
          <p:nvPr/>
        </p:nvSpPr>
        <p:spPr>
          <a:xfrm>
            <a:off x="2258991" y="2420698"/>
            <a:ext cx="2094807" cy="1687484"/>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Hexagon 8"/>
          <p:cNvSpPr/>
          <p:nvPr/>
        </p:nvSpPr>
        <p:spPr>
          <a:xfrm>
            <a:off x="4456023" y="2433686"/>
            <a:ext cx="2094807" cy="1687484"/>
          </a:xfrm>
          <a:prstGeom prst="hexagon">
            <a:avLst/>
          </a:prstGeom>
          <a:solidFill>
            <a:srgbClr val="EAEAEA"/>
          </a:solidFill>
        </p:spPr>
        <p:style>
          <a:lnRef idx="1">
            <a:schemeClr val="accent4"/>
          </a:lnRef>
          <a:fillRef idx="3">
            <a:schemeClr val="accent4"/>
          </a:fillRef>
          <a:effectRef idx="2">
            <a:schemeClr val="accent4"/>
          </a:effectRef>
          <a:fontRef idx="minor">
            <a:schemeClr val="lt1"/>
          </a:fontRef>
        </p:style>
        <p:txBody>
          <a:bodyPr rtlCol="0" anchor="ctr"/>
          <a:lstStyle/>
          <a:p>
            <a:pPr algn="ctr"/>
            <a:endParaRPr lang="en-GB"/>
          </a:p>
        </p:txBody>
      </p:sp>
      <p:sp>
        <p:nvSpPr>
          <p:cNvPr id="10" name="Hexagon 9"/>
          <p:cNvSpPr/>
          <p:nvPr/>
        </p:nvSpPr>
        <p:spPr>
          <a:xfrm>
            <a:off x="5709811" y="4237364"/>
            <a:ext cx="2094807" cy="1687484"/>
          </a:xfrm>
          <a:prstGeom prst="hexagon">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a:p>
        </p:txBody>
      </p:sp>
      <p:sp>
        <p:nvSpPr>
          <p:cNvPr id="11" name="TextBox 10"/>
          <p:cNvSpPr txBox="1"/>
          <p:nvPr/>
        </p:nvSpPr>
        <p:spPr>
          <a:xfrm>
            <a:off x="187035" y="2536492"/>
            <a:ext cx="1720735" cy="1785104"/>
          </a:xfrm>
          <a:prstGeom prst="rect">
            <a:avLst/>
          </a:prstGeom>
          <a:noFill/>
        </p:spPr>
        <p:txBody>
          <a:bodyPr wrap="square" rtlCol="0">
            <a:spAutoFit/>
          </a:bodyPr>
          <a:lstStyle/>
          <a:p>
            <a:pPr algn="ctr"/>
            <a:r>
              <a:rPr lang="en-US" sz="1600" dirty="0">
                <a:solidFill>
                  <a:schemeClr val="bg1"/>
                </a:solidFill>
              </a:rPr>
              <a:t>Known weakened immune system due to a serious illness or medication (e.g. chemotherapy); </a:t>
            </a:r>
            <a:endParaRPr lang="en-GB" sz="1600" dirty="0">
              <a:solidFill>
                <a:schemeClr val="bg1"/>
              </a:solidFill>
            </a:endParaRPr>
          </a:p>
          <a:p>
            <a:endParaRPr lang="en-GB" sz="1400" dirty="0"/>
          </a:p>
        </p:txBody>
      </p:sp>
      <p:sp>
        <p:nvSpPr>
          <p:cNvPr id="12" name="TextBox 11"/>
          <p:cNvSpPr txBox="1"/>
          <p:nvPr/>
        </p:nvSpPr>
        <p:spPr>
          <a:xfrm>
            <a:off x="2511407" y="2456990"/>
            <a:ext cx="1610593" cy="1169551"/>
          </a:xfrm>
          <a:prstGeom prst="rect">
            <a:avLst/>
          </a:prstGeom>
          <a:noFill/>
        </p:spPr>
        <p:txBody>
          <a:bodyPr wrap="square" rtlCol="0">
            <a:spAutoFit/>
          </a:bodyPr>
          <a:lstStyle/>
          <a:p>
            <a:pPr algn="ctr"/>
            <a:r>
              <a:rPr lang="en-US" sz="1800" dirty="0">
                <a:solidFill>
                  <a:schemeClr val="bg1"/>
                </a:solidFill>
              </a:rPr>
              <a:t>Known heart disease </a:t>
            </a:r>
            <a:r>
              <a:rPr lang="en-GB" dirty="0">
                <a:solidFill>
                  <a:schemeClr val="bg1"/>
                </a:solidFill>
              </a:rPr>
              <a:t>and/ or hypertension</a:t>
            </a:r>
            <a:endParaRPr lang="en-US" sz="1800" dirty="0">
              <a:solidFill>
                <a:schemeClr val="bg1"/>
              </a:solidFill>
            </a:endParaRPr>
          </a:p>
          <a:p>
            <a:pPr algn="ctr"/>
            <a:endParaRPr lang="en-GB" dirty="0"/>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1991" y="3285561"/>
            <a:ext cx="692726" cy="943287"/>
          </a:xfrm>
          <a:prstGeom prst="rect">
            <a:avLst/>
          </a:prstGeom>
        </p:spPr>
      </p:pic>
      <p:sp>
        <p:nvSpPr>
          <p:cNvPr id="14" name="TextBox 13"/>
          <p:cNvSpPr txBox="1"/>
          <p:nvPr/>
        </p:nvSpPr>
        <p:spPr>
          <a:xfrm>
            <a:off x="4668938" y="2425456"/>
            <a:ext cx="1710055" cy="1184940"/>
          </a:xfrm>
          <a:prstGeom prst="rect">
            <a:avLst/>
          </a:prstGeom>
          <a:noFill/>
        </p:spPr>
        <p:txBody>
          <a:bodyPr wrap="square" rtlCol="0">
            <a:spAutoFit/>
          </a:bodyPr>
          <a:lstStyle/>
          <a:p>
            <a:pPr algn="ctr"/>
            <a:r>
              <a:rPr lang="en-US" sz="1800" dirty="0"/>
              <a:t>Known </a:t>
            </a:r>
            <a:r>
              <a:rPr lang="en-US" sz="1800" dirty="0" smtClean="0"/>
              <a:t>chronic lung disease (e.g. asthma)</a:t>
            </a:r>
            <a:endParaRPr lang="en-US" sz="1800" dirty="0"/>
          </a:p>
          <a:p>
            <a:pPr algn="ctr"/>
            <a:endParaRPr lang="en-GB" dirty="0"/>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5081" y="3395806"/>
            <a:ext cx="1072662" cy="710080"/>
          </a:xfrm>
          <a:prstGeom prst="rect">
            <a:avLst/>
          </a:prstGeom>
        </p:spPr>
      </p:pic>
      <p:sp>
        <p:nvSpPr>
          <p:cNvPr id="16" name="TextBox 15"/>
          <p:cNvSpPr txBox="1"/>
          <p:nvPr/>
        </p:nvSpPr>
        <p:spPr>
          <a:xfrm>
            <a:off x="1334892" y="4439175"/>
            <a:ext cx="1421476" cy="646331"/>
          </a:xfrm>
          <a:prstGeom prst="rect">
            <a:avLst/>
          </a:prstGeom>
          <a:noFill/>
        </p:spPr>
        <p:txBody>
          <a:bodyPr wrap="square" rtlCol="0">
            <a:spAutoFit/>
          </a:bodyPr>
          <a:lstStyle/>
          <a:p>
            <a:pPr algn="ctr"/>
            <a:r>
              <a:rPr lang="en-US" sz="1800" dirty="0">
                <a:solidFill>
                  <a:schemeClr val="bg1"/>
                </a:solidFill>
              </a:rPr>
              <a:t>Known diabetes</a:t>
            </a:r>
            <a:endParaRPr lang="en-GB" dirty="0"/>
          </a:p>
        </p:txBody>
      </p:sp>
      <p:sp>
        <p:nvSpPr>
          <p:cNvPr id="17" name="TextBox 16"/>
          <p:cNvSpPr txBox="1"/>
          <p:nvPr/>
        </p:nvSpPr>
        <p:spPr>
          <a:xfrm>
            <a:off x="3732247" y="4464166"/>
            <a:ext cx="1338349" cy="923330"/>
          </a:xfrm>
          <a:prstGeom prst="rect">
            <a:avLst/>
          </a:prstGeom>
          <a:noFill/>
        </p:spPr>
        <p:txBody>
          <a:bodyPr wrap="square" rtlCol="0">
            <a:spAutoFit/>
          </a:bodyPr>
          <a:lstStyle/>
          <a:p>
            <a:pPr algn="ctr"/>
            <a:r>
              <a:rPr lang="en-US" sz="1800" dirty="0"/>
              <a:t>Known mild hepatic impairment</a:t>
            </a:r>
            <a:endParaRPr lang="en-GB" dirty="0"/>
          </a:p>
        </p:txBody>
      </p:sp>
      <p:sp>
        <p:nvSpPr>
          <p:cNvPr id="18" name="TextBox 17"/>
          <p:cNvSpPr txBox="1"/>
          <p:nvPr/>
        </p:nvSpPr>
        <p:spPr>
          <a:xfrm>
            <a:off x="6054789" y="4439176"/>
            <a:ext cx="1404850" cy="1200329"/>
          </a:xfrm>
          <a:prstGeom prst="rect">
            <a:avLst/>
          </a:prstGeom>
          <a:noFill/>
        </p:spPr>
        <p:txBody>
          <a:bodyPr wrap="square" rtlCol="0">
            <a:spAutoFit/>
          </a:bodyPr>
          <a:lstStyle/>
          <a:p>
            <a:pPr algn="ctr"/>
            <a:r>
              <a:rPr lang="en-US" sz="1800" dirty="0">
                <a:solidFill>
                  <a:schemeClr val="bg1"/>
                </a:solidFill>
              </a:rPr>
              <a:t>Known stroke or neurological problem</a:t>
            </a:r>
            <a:endParaRPr lang="en-GB" dirty="0"/>
          </a:p>
        </p:txBody>
      </p:sp>
      <p:sp>
        <p:nvSpPr>
          <p:cNvPr id="19" name="TextBox 18"/>
          <p:cNvSpPr txBox="1"/>
          <p:nvPr/>
        </p:nvSpPr>
        <p:spPr>
          <a:xfrm>
            <a:off x="2449483" y="6029039"/>
            <a:ext cx="9318568" cy="723275"/>
          </a:xfrm>
          <a:prstGeom prst="rect">
            <a:avLst/>
          </a:prstGeom>
          <a:noFill/>
        </p:spPr>
        <p:txBody>
          <a:bodyPr wrap="square" rtlCol="0">
            <a:spAutoFit/>
          </a:bodyPr>
          <a:lstStyle/>
          <a:p>
            <a:r>
              <a:rPr lang="en-GB" sz="2400" dirty="0">
                <a:solidFill>
                  <a:schemeClr val="bg1"/>
                </a:solidFill>
              </a:rPr>
              <a:t>OR </a:t>
            </a:r>
            <a:r>
              <a:rPr lang="en-US" sz="2400" dirty="0">
                <a:solidFill>
                  <a:schemeClr val="bg1"/>
                </a:solidFill>
              </a:rPr>
              <a:t>Patients aged ≥65 with or without comorbidity</a:t>
            </a:r>
            <a:endParaRPr lang="en-GB" sz="2400" dirty="0">
              <a:solidFill>
                <a:schemeClr val="bg1"/>
              </a:solidFill>
            </a:endParaRPr>
          </a:p>
          <a:p>
            <a:r>
              <a:rPr lang="en-GB" dirty="0"/>
              <a:t> </a:t>
            </a:r>
          </a:p>
        </p:txBody>
      </p:sp>
      <p:pic>
        <p:nvPicPr>
          <p:cNvPr id="20" name="Picture 19" descr="PRINCIPLE-TRIAL_Colour_on-white"/>
          <p:cNvPicPr/>
          <p:nvPr/>
        </p:nvPicPr>
        <p:blipFill rotWithShape="1">
          <a:blip r:embed="rId4" cstate="print">
            <a:extLst>
              <a:ext uri="{28A0092B-C50C-407E-A947-70E740481C1C}">
                <a14:useLocalDpi xmlns:a14="http://schemas.microsoft.com/office/drawing/2010/main" val="0"/>
              </a:ext>
            </a:extLst>
          </a:blip>
          <a:srcRect l="4245" r="4245"/>
          <a:stretch/>
        </p:blipFill>
        <p:spPr bwMode="auto">
          <a:xfrm>
            <a:off x="4927717" y="47308"/>
            <a:ext cx="1847850" cy="666115"/>
          </a:xfrm>
          <a:prstGeom prst="rect">
            <a:avLst/>
          </a:prstGeom>
          <a:noFill/>
          <a:ln>
            <a:noFill/>
          </a:ln>
          <a:effectLst/>
          <a:extLst>
            <a:ext uri="{53640926-AAD7-44D8-BBD7-CCE9431645EC}">
              <a14:shadowObscured xmlns:a14="http://schemas.microsoft.com/office/drawing/2010/main"/>
            </a:ext>
          </a:extLst>
        </p:spPr>
      </p:pic>
      <p:sp>
        <p:nvSpPr>
          <p:cNvPr id="21" name="Hexagon 20"/>
          <p:cNvSpPr/>
          <p:nvPr/>
        </p:nvSpPr>
        <p:spPr>
          <a:xfrm>
            <a:off x="6653055" y="2433686"/>
            <a:ext cx="2094807" cy="1687484"/>
          </a:xfrm>
          <a:prstGeom prst="hexagon">
            <a:avLst/>
          </a:prstGeom>
          <a:solidFill>
            <a:srgbClr val="FFFFCC"/>
          </a:solidFill>
        </p:spPr>
        <p:style>
          <a:lnRef idx="1">
            <a:schemeClr val="accent4"/>
          </a:lnRef>
          <a:fillRef idx="3">
            <a:schemeClr val="accent4"/>
          </a:fillRef>
          <a:effectRef idx="2">
            <a:schemeClr val="accent4"/>
          </a:effectRef>
          <a:fontRef idx="minor">
            <a:schemeClr val="lt1"/>
          </a:fontRef>
        </p:style>
        <p:txBody>
          <a:bodyPr rtlCol="0" anchor="ctr"/>
          <a:lstStyle/>
          <a:p>
            <a:pPr algn="ctr"/>
            <a:endParaRPr lang="en-GB"/>
          </a:p>
        </p:txBody>
      </p:sp>
      <p:sp>
        <p:nvSpPr>
          <p:cNvPr id="22" name="TextBox 21"/>
          <p:cNvSpPr txBox="1"/>
          <p:nvPr/>
        </p:nvSpPr>
        <p:spPr>
          <a:xfrm>
            <a:off x="6823004" y="2519451"/>
            <a:ext cx="1710055" cy="877163"/>
          </a:xfrm>
          <a:prstGeom prst="rect">
            <a:avLst/>
          </a:prstGeom>
          <a:noFill/>
        </p:spPr>
        <p:txBody>
          <a:bodyPr wrap="square" rtlCol="0">
            <a:spAutoFit/>
          </a:bodyPr>
          <a:lstStyle/>
          <a:p>
            <a:pPr algn="ctr"/>
            <a:r>
              <a:rPr lang="en-GB" dirty="0"/>
              <a:t>Self-reported obesity or BMI </a:t>
            </a:r>
            <a:r>
              <a:rPr lang="en-GB" dirty="0" smtClean="0"/>
              <a:t>≥</a:t>
            </a:r>
            <a:r>
              <a:rPr lang="en-GB" dirty="0"/>
              <a:t>35 kg/m2</a:t>
            </a:r>
          </a:p>
        </p:txBody>
      </p:sp>
      <p:sp>
        <p:nvSpPr>
          <p:cNvPr id="3" name="TextBox 2"/>
          <p:cNvSpPr txBox="1"/>
          <p:nvPr/>
        </p:nvSpPr>
        <p:spPr>
          <a:xfrm>
            <a:off x="8851212" y="4052280"/>
            <a:ext cx="534838" cy="400110"/>
          </a:xfrm>
          <a:prstGeom prst="rect">
            <a:avLst/>
          </a:prstGeom>
          <a:noFill/>
        </p:spPr>
        <p:txBody>
          <a:bodyPr wrap="square" rtlCol="0">
            <a:spAutoFit/>
          </a:bodyPr>
          <a:lstStyle/>
          <a:p>
            <a:r>
              <a:rPr lang="en-GB" sz="2000" b="1" dirty="0" smtClean="0"/>
              <a:t>OR</a:t>
            </a:r>
            <a:endParaRPr lang="en-GB" sz="2000" b="1" dirty="0"/>
          </a:p>
        </p:txBody>
      </p:sp>
      <p:sp>
        <p:nvSpPr>
          <p:cNvPr id="23" name="Rounded Rectangle 22"/>
          <p:cNvSpPr/>
          <p:nvPr/>
        </p:nvSpPr>
        <p:spPr>
          <a:xfrm>
            <a:off x="9489400" y="3395806"/>
            <a:ext cx="2035850" cy="1849054"/>
          </a:xfrm>
          <a:prstGeom prst="roundRect">
            <a:avLst/>
          </a:prstGeom>
          <a:solidFill>
            <a:schemeClr val="accent6">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4" name="TextBox 23"/>
          <p:cNvSpPr txBox="1"/>
          <p:nvPr/>
        </p:nvSpPr>
        <p:spPr>
          <a:xfrm>
            <a:off x="9489400" y="3682948"/>
            <a:ext cx="1967691" cy="1400383"/>
          </a:xfrm>
          <a:prstGeom prst="rect">
            <a:avLst/>
          </a:prstGeom>
          <a:noFill/>
        </p:spPr>
        <p:txBody>
          <a:bodyPr wrap="square" rtlCol="0">
            <a:spAutoFit/>
          </a:bodyPr>
          <a:lstStyle/>
          <a:p>
            <a:pPr algn="ctr"/>
            <a:r>
              <a:rPr lang="en-GB" dirty="0" smtClean="0"/>
              <a:t>Patients in this age group reporting Shortness of Breath as a symptom of Covid-19</a:t>
            </a:r>
            <a:endParaRPr lang="en-GB" dirty="0"/>
          </a:p>
        </p:txBody>
      </p:sp>
    </p:spTree>
    <p:extLst>
      <p:ext uri="{BB962C8B-B14F-4D97-AF65-F5344CB8AC3E}">
        <p14:creationId xmlns:p14="http://schemas.microsoft.com/office/powerpoint/2010/main" val="1913856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02722" y="1003203"/>
            <a:ext cx="2014883" cy="1938992"/>
          </a:xfrm>
          <a:prstGeom prst="rect">
            <a:avLst/>
          </a:prstGeom>
        </p:spPr>
        <p:txBody>
          <a:bodyPr wrap="square">
            <a:spAutoFit/>
          </a:bodyPr>
          <a:lstStyle/>
          <a:p>
            <a:pPr algn="ctr"/>
            <a:r>
              <a:rPr lang="en-GB" sz="4000" dirty="0">
                <a:solidFill>
                  <a:schemeClr val="bg1"/>
                </a:solidFill>
              </a:rPr>
              <a:t>WITH </a:t>
            </a:r>
          </a:p>
          <a:p>
            <a:endParaRPr lang="en-GB" sz="4000" dirty="0">
              <a:solidFill>
                <a:schemeClr val="bg1"/>
              </a:solidFill>
            </a:endParaRPr>
          </a:p>
          <a:p>
            <a:pPr lvl="0"/>
            <a:endParaRPr lang="en-GB" sz="4000" dirty="0">
              <a:solidFill>
                <a:schemeClr val="bg1"/>
              </a:solidFill>
            </a:endParaRPr>
          </a:p>
        </p:txBody>
      </p:sp>
      <p:sp>
        <p:nvSpPr>
          <p:cNvPr id="3" name="Rectangle 2"/>
          <p:cNvSpPr/>
          <p:nvPr/>
        </p:nvSpPr>
        <p:spPr>
          <a:xfrm>
            <a:off x="171088" y="2208351"/>
            <a:ext cx="2002468" cy="7738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dirty="0"/>
              <a:t>New Continuous Cough</a:t>
            </a:r>
          </a:p>
        </p:txBody>
      </p:sp>
      <p:grpSp>
        <p:nvGrpSpPr>
          <p:cNvPr id="11" name="Group 10">
            <a:extLst>
              <a:ext uri="{FF2B5EF4-FFF2-40B4-BE49-F238E27FC236}">
                <a16:creationId xmlns:a16="http://schemas.microsoft.com/office/drawing/2014/main" id="{7D79DA58-6CFD-4B51-A2EC-44BA8056BD77}"/>
              </a:ext>
            </a:extLst>
          </p:cNvPr>
          <p:cNvGrpSpPr/>
          <p:nvPr/>
        </p:nvGrpSpPr>
        <p:grpSpPr>
          <a:xfrm>
            <a:off x="2533668" y="2002991"/>
            <a:ext cx="1815353" cy="1131171"/>
            <a:chOff x="4420292" y="2650186"/>
            <a:chExt cx="1949335" cy="1354975"/>
          </a:xfrm>
        </p:grpSpPr>
        <p:sp>
          <p:nvSpPr>
            <p:cNvPr id="4" name="Cloud 3"/>
            <p:cNvSpPr/>
            <p:nvPr/>
          </p:nvSpPr>
          <p:spPr>
            <a:xfrm>
              <a:off x="4420292" y="2650186"/>
              <a:ext cx="1949335" cy="1354975"/>
            </a:xfrm>
            <a:prstGeom prst="cloud">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 name="TextBox 4"/>
            <p:cNvSpPr txBox="1"/>
            <p:nvPr/>
          </p:nvSpPr>
          <p:spPr>
            <a:xfrm>
              <a:off x="4783335" y="3005036"/>
              <a:ext cx="1223248" cy="467658"/>
            </a:xfrm>
            <a:prstGeom prst="rect">
              <a:avLst/>
            </a:prstGeom>
            <a:noFill/>
          </p:spPr>
          <p:txBody>
            <a:bodyPr wrap="square" rtlCol="0">
              <a:spAutoFit/>
            </a:bodyPr>
            <a:lstStyle/>
            <a:p>
              <a:r>
                <a:rPr lang="en-GB" sz="2000" dirty="0" err="1">
                  <a:solidFill>
                    <a:schemeClr val="bg1"/>
                  </a:solidFill>
                </a:rPr>
                <a:t>And/Or</a:t>
              </a:r>
              <a:endParaRPr lang="en-GB" sz="2000" dirty="0">
                <a:solidFill>
                  <a:schemeClr val="bg1"/>
                </a:solidFill>
              </a:endParaRPr>
            </a:p>
          </p:txBody>
        </p:sp>
      </p:grpSp>
      <p:sp>
        <p:nvSpPr>
          <p:cNvPr id="6" name="Rectangle 5"/>
          <p:cNvSpPr/>
          <p:nvPr/>
        </p:nvSpPr>
        <p:spPr>
          <a:xfrm>
            <a:off x="4540813" y="2080550"/>
            <a:ext cx="2109369" cy="128148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dirty="0"/>
              <a:t>A high temperature (hot to touch</a:t>
            </a:r>
            <a:r>
              <a:rPr lang="en-GB" sz="3600" dirty="0"/>
              <a:t>)</a:t>
            </a:r>
          </a:p>
        </p:txBody>
      </p:sp>
      <p:sp>
        <p:nvSpPr>
          <p:cNvPr id="7" name="TextBox 6"/>
          <p:cNvSpPr txBox="1"/>
          <p:nvPr/>
        </p:nvSpPr>
        <p:spPr>
          <a:xfrm>
            <a:off x="3521941" y="3650081"/>
            <a:ext cx="4892285" cy="1384995"/>
          </a:xfrm>
          <a:prstGeom prst="rect">
            <a:avLst/>
          </a:prstGeom>
          <a:noFill/>
        </p:spPr>
        <p:txBody>
          <a:bodyPr wrap="square" rtlCol="0">
            <a:spAutoFit/>
          </a:bodyPr>
          <a:lstStyle/>
          <a:p>
            <a:r>
              <a:rPr lang="en-US" sz="2800" b="1" dirty="0">
                <a:solidFill>
                  <a:schemeClr val="bg1"/>
                </a:solidFill>
              </a:rPr>
              <a:t>within 14 days of inclusion</a:t>
            </a:r>
          </a:p>
          <a:p>
            <a:endParaRPr lang="en-US" sz="2800" b="1" dirty="0">
              <a:solidFill>
                <a:schemeClr val="bg1"/>
              </a:solidFill>
            </a:endParaRPr>
          </a:p>
          <a:p>
            <a:r>
              <a:rPr lang="en-US" sz="2800" b="1" dirty="0">
                <a:solidFill>
                  <a:schemeClr val="bg1"/>
                </a:solidFill>
              </a:rPr>
              <a:t>				OR</a:t>
            </a:r>
            <a:endParaRPr lang="en-GB" sz="2800" b="1" dirty="0">
              <a:solidFill>
                <a:schemeClr val="bg1"/>
              </a:soli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98175"/>
            <a:ext cx="2385175" cy="2385175"/>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0992" y="4513812"/>
            <a:ext cx="1969538" cy="1969538"/>
          </a:xfrm>
          <a:prstGeom prst="rect">
            <a:avLst/>
          </a:prstGeom>
        </p:spPr>
      </p:pic>
      <p:pic>
        <p:nvPicPr>
          <p:cNvPr id="10" name="Picture 9" descr="PRINCIPLE-TRIAL_Colour_on-white"/>
          <p:cNvPicPr/>
          <p:nvPr/>
        </p:nvPicPr>
        <p:blipFill rotWithShape="1">
          <a:blip r:embed="rId5" cstate="print">
            <a:extLst>
              <a:ext uri="{28A0092B-C50C-407E-A947-70E740481C1C}">
                <a14:useLocalDpi xmlns:a14="http://schemas.microsoft.com/office/drawing/2010/main" val="0"/>
              </a:ext>
            </a:extLst>
          </a:blip>
          <a:srcRect l="4245" r="4245"/>
          <a:stretch/>
        </p:blipFill>
        <p:spPr bwMode="auto">
          <a:xfrm>
            <a:off x="4521777" y="64333"/>
            <a:ext cx="1847850" cy="666115"/>
          </a:xfrm>
          <a:prstGeom prst="rect">
            <a:avLst/>
          </a:prstGeom>
          <a:noFill/>
          <a:ln>
            <a:noFill/>
          </a:ln>
          <a:effectLst/>
          <a:extLst>
            <a:ext uri="{53640926-AAD7-44D8-BBD7-CCE9431645EC}">
              <a14:shadowObscured xmlns:a14="http://schemas.microsoft.com/office/drawing/2010/main"/>
            </a:ext>
          </a:extLst>
        </p:spPr>
      </p:pic>
      <p:sp>
        <p:nvSpPr>
          <p:cNvPr id="12" name="Rectangle 11">
            <a:extLst>
              <a:ext uri="{FF2B5EF4-FFF2-40B4-BE49-F238E27FC236}">
                <a16:creationId xmlns:a16="http://schemas.microsoft.com/office/drawing/2014/main" id="{3379E9A6-910E-499A-919C-9783AE02E581}"/>
              </a:ext>
            </a:extLst>
          </p:cNvPr>
          <p:cNvSpPr/>
          <p:nvPr/>
        </p:nvSpPr>
        <p:spPr>
          <a:xfrm>
            <a:off x="2677006" y="4991107"/>
            <a:ext cx="5956006" cy="14354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600" dirty="0"/>
              <a:t>A positive COVID-19 test in the last 14 days with any symptoms</a:t>
            </a:r>
          </a:p>
        </p:txBody>
      </p:sp>
      <p:sp>
        <p:nvSpPr>
          <p:cNvPr id="13" name="Rectangle 12"/>
          <p:cNvSpPr/>
          <p:nvPr/>
        </p:nvSpPr>
        <p:spPr>
          <a:xfrm>
            <a:off x="8812694" y="2163597"/>
            <a:ext cx="2366683" cy="86332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dirty="0"/>
              <a:t>Change/loss of smell/taste</a:t>
            </a:r>
          </a:p>
        </p:txBody>
      </p:sp>
      <p:grpSp>
        <p:nvGrpSpPr>
          <p:cNvPr id="14" name="Group 13">
            <a:extLst>
              <a:ext uri="{FF2B5EF4-FFF2-40B4-BE49-F238E27FC236}">
                <a16:creationId xmlns:a16="http://schemas.microsoft.com/office/drawing/2014/main" id="{A3FED63E-CDD1-4640-A609-33B1FA5D3D92}"/>
              </a:ext>
            </a:extLst>
          </p:cNvPr>
          <p:cNvGrpSpPr/>
          <p:nvPr/>
        </p:nvGrpSpPr>
        <p:grpSpPr>
          <a:xfrm>
            <a:off x="6870482" y="2029672"/>
            <a:ext cx="1815353" cy="1131171"/>
            <a:chOff x="4420292" y="2650186"/>
            <a:chExt cx="1949335" cy="1354975"/>
          </a:xfrm>
        </p:grpSpPr>
        <p:sp>
          <p:nvSpPr>
            <p:cNvPr id="15" name="Cloud 14">
              <a:extLst>
                <a:ext uri="{FF2B5EF4-FFF2-40B4-BE49-F238E27FC236}">
                  <a16:creationId xmlns:a16="http://schemas.microsoft.com/office/drawing/2014/main" id="{3A5970ED-3C54-46C0-A086-D75EB7B7357B}"/>
                </a:ext>
              </a:extLst>
            </p:cNvPr>
            <p:cNvSpPr/>
            <p:nvPr/>
          </p:nvSpPr>
          <p:spPr>
            <a:xfrm>
              <a:off x="4420292" y="2650186"/>
              <a:ext cx="1949335" cy="1354975"/>
            </a:xfrm>
            <a:prstGeom prst="cloud">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17A40488-1C8D-4284-B538-94F4E8F92892}"/>
                </a:ext>
              </a:extLst>
            </p:cNvPr>
            <p:cNvSpPr txBox="1"/>
            <p:nvPr/>
          </p:nvSpPr>
          <p:spPr>
            <a:xfrm>
              <a:off x="4783335" y="3005036"/>
              <a:ext cx="1223248" cy="467658"/>
            </a:xfrm>
            <a:prstGeom prst="rect">
              <a:avLst/>
            </a:prstGeom>
            <a:noFill/>
          </p:spPr>
          <p:txBody>
            <a:bodyPr wrap="square" rtlCol="0">
              <a:spAutoFit/>
            </a:bodyPr>
            <a:lstStyle/>
            <a:p>
              <a:r>
                <a:rPr lang="en-GB" sz="2000" dirty="0" err="1">
                  <a:solidFill>
                    <a:schemeClr val="bg1"/>
                  </a:solidFill>
                </a:rPr>
                <a:t>And/Or</a:t>
              </a:r>
              <a:endParaRPr lang="en-GB" sz="2000" dirty="0">
                <a:solidFill>
                  <a:schemeClr val="bg1"/>
                </a:solidFill>
              </a:endParaRPr>
            </a:p>
          </p:txBody>
        </p:sp>
      </p:grpSp>
    </p:spTree>
    <p:extLst>
      <p:ext uri="{BB962C8B-B14F-4D97-AF65-F5344CB8AC3E}">
        <p14:creationId xmlns:p14="http://schemas.microsoft.com/office/powerpoint/2010/main" val="22651375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774449" y="90602"/>
            <a:ext cx="1847850" cy="666115"/>
          </a:xfrm>
          <a:prstGeom prst="rect">
            <a:avLst/>
          </a:prstGeom>
          <a:noFill/>
          <a:ln>
            <a:noFill/>
          </a:ln>
          <a:effectLst/>
          <a:extLst>
            <a:ext uri="{53640926-AAD7-44D8-BBD7-CCE9431645EC}">
              <a14:shadowObscured xmlns:a14="http://schemas.microsoft.com/office/drawing/2010/main"/>
            </a:ext>
          </a:extLst>
        </p:spPr>
      </p:pic>
      <p:sp>
        <p:nvSpPr>
          <p:cNvPr id="5" name="TextBox 4"/>
          <p:cNvSpPr txBox="1"/>
          <p:nvPr/>
        </p:nvSpPr>
        <p:spPr>
          <a:xfrm>
            <a:off x="1670858" y="1147156"/>
            <a:ext cx="6966066" cy="353943"/>
          </a:xfrm>
          <a:prstGeom prst="rect">
            <a:avLst/>
          </a:prstGeom>
          <a:noFill/>
        </p:spPr>
        <p:txBody>
          <a:bodyPr wrap="square" rtlCol="0">
            <a:spAutoFit/>
          </a:bodyPr>
          <a:lstStyle/>
          <a:p>
            <a:r>
              <a:rPr lang="en-GB" dirty="0" smtClean="0"/>
              <a:t> </a:t>
            </a:r>
            <a:endParaRPr lang="en-GB" dirty="0"/>
          </a:p>
        </p:txBody>
      </p:sp>
      <p:pic>
        <p:nvPicPr>
          <p:cNvPr id="8" name="Picture 7"/>
          <p:cNvPicPr>
            <a:picLocks noChangeAspect="1"/>
          </p:cNvPicPr>
          <p:nvPr/>
        </p:nvPicPr>
        <p:blipFill>
          <a:blip r:embed="rId3"/>
          <a:stretch>
            <a:fillRect/>
          </a:stretch>
        </p:blipFill>
        <p:spPr>
          <a:xfrm>
            <a:off x="693679" y="854784"/>
            <a:ext cx="10009390" cy="5608436"/>
          </a:xfrm>
          <a:prstGeom prst="rect">
            <a:avLst/>
          </a:prstGeom>
        </p:spPr>
      </p:pic>
    </p:spTree>
    <p:extLst>
      <p:ext uri="{BB962C8B-B14F-4D97-AF65-F5344CB8AC3E}">
        <p14:creationId xmlns:p14="http://schemas.microsoft.com/office/powerpoint/2010/main" val="18909167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463474337"/>
              </p:ext>
            </p:extLst>
          </p:nvPr>
        </p:nvGraphicFramePr>
        <p:xfrm>
          <a:off x="416859" y="1062894"/>
          <a:ext cx="10865223" cy="51223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descr="PRINCIPLE-TRIAL_Colour_on-white"/>
          <p:cNvPicPr/>
          <p:nvPr/>
        </p:nvPicPr>
        <p:blipFill rotWithShape="1">
          <a:blip r:embed="rId7" cstate="print">
            <a:extLst>
              <a:ext uri="{28A0092B-C50C-407E-A947-70E740481C1C}">
                <a14:useLocalDpi xmlns:a14="http://schemas.microsoft.com/office/drawing/2010/main" val="0"/>
              </a:ext>
            </a:extLst>
          </a:blip>
          <a:srcRect l="4245" r="4245"/>
          <a:stretch/>
        </p:blipFill>
        <p:spPr bwMode="auto">
          <a:xfrm>
            <a:off x="4763885" y="65664"/>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688302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54511" y="2866599"/>
            <a:ext cx="2613399" cy="188698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600" dirty="0" smtClean="0"/>
              <a:t>Usual Care </a:t>
            </a:r>
            <a:endParaRPr lang="en-GB" sz="3600" dirty="0"/>
          </a:p>
        </p:txBody>
      </p:sp>
      <p:sp>
        <p:nvSpPr>
          <p:cNvPr id="3" name="Rectangle 2"/>
          <p:cNvSpPr/>
          <p:nvPr/>
        </p:nvSpPr>
        <p:spPr>
          <a:xfrm>
            <a:off x="7039260" y="2820181"/>
            <a:ext cx="2613399" cy="188698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600" dirty="0" smtClean="0"/>
              <a:t>Usual Care Plus Trial Medication</a:t>
            </a:r>
            <a:endParaRPr lang="en-GB" sz="3600" dirty="0"/>
          </a:p>
        </p:txBody>
      </p:sp>
      <p:sp>
        <p:nvSpPr>
          <p:cNvPr id="4" name="TextBox 3"/>
          <p:cNvSpPr txBox="1"/>
          <p:nvPr/>
        </p:nvSpPr>
        <p:spPr>
          <a:xfrm>
            <a:off x="3161211" y="888274"/>
            <a:ext cx="4715691" cy="1723549"/>
          </a:xfrm>
          <a:prstGeom prst="rect">
            <a:avLst/>
          </a:prstGeom>
          <a:noFill/>
        </p:spPr>
        <p:txBody>
          <a:bodyPr wrap="square" rtlCol="0">
            <a:spAutoFit/>
          </a:bodyPr>
          <a:lstStyle/>
          <a:p>
            <a:r>
              <a:rPr lang="en-GB" sz="5400" dirty="0" smtClean="0">
                <a:solidFill>
                  <a:schemeClr val="bg1"/>
                </a:solidFill>
              </a:rPr>
              <a:t>Randomisation</a:t>
            </a:r>
          </a:p>
          <a:p>
            <a:endParaRPr lang="en-GB" sz="3200" dirty="0" smtClean="0">
              <a:solidFill>
                <a:schemeClr val="bg1"/>
              </a:solidFill>
            </a:endParaRPr>
          </a:p>
          <a:p>
            <a:r>
              <a:rPr lang="en-GB" sz="2000" dirty="0" smtClean="0">
                <a:solidFill>
                  <a:schemeClr val="bg1"/>
                </a:solidFill>
              </a:rPr>
              <a:t>Participants will be randomised to either</a:t>
            </a:r>
            <a:endParaRPr lang="en-US" sz="2000" dirty="0">
              <a:solidFill>
                <a:schemeClr val="bg1"/>
              </a:solidFill>
            </a:endParaRPr>
          </a:p>
        </p:txBody>
      </p:sp>
      <p:sp>
        <p:nvSpPr>
          <p:cNvPr id="5" name="TextBox 4"/>
          <p:cNvSpPr txBox="1"/>
          <p:nvPr/>
        </p:nvSpPr>
        <p:spPr>
          <a:xfrm>
            <a:off x="5316584" y="3526971"/>
            <a:ext cx="685196" cy="523220"/>
          </a:xfrm>
          <a:prstGeom prst="rect">
            <a:avLst/>
          </a:prstGeom>
          <a:noFill/>
        </p:spPr>
        <p:txBody>
          <a:bodyPr wrap="square" rtlCol="0">
            <a:spAutoFit/>
          </a:bodyPr>
          <a:lstStyle/>
          <a:p>
            <a:r>
              <a:rPr lang="en-GB" sz="2800" dirty="0" smtClean="0">
                <a:solidFill>
                  <a:schemeClr val="bg1"/>
                </a:solidFill>
              </a:rPr>
              <a:t>OR</a:t>
            </a:r>
            <a:endParaRPr lang="en-US" sz="2800" dirty="0">
              <a:solidFill>
                <a:schemeClr val="bg1"/>
              </a:solidFill>
            </a:endParaRPr>
          </a:p>
        </p:txBody>
      </p:sp>
      <p:sp>
        <p:nvSpPr>
          <p:cNvPr id="6" name="Rectangle 5"/>
          <p:cNvSpPr/>
          <p:nvPr/>
        </p:nvSpPr>
        <p:spPr>
          <a:xfrm>
            <a:off x="595625" y="5579003"/>
            <a:ext cx="10382004" cy="882742"/>
          </a:xfrm>
          <a:prstGeom prst="rect">
            <a:avLst/>
          </a:prstGeom>
        </p:spPr>
        <p:txBody>
          <a:bodyPr wrap="square">
            <a:spAutoFit/>
          </a:bodyPr>
          <a:lstStyle/>
          <a:p>
            <a:pPr lvl="0" algn="ctr">
              <a:lnSpc>
                <a:spcPct val="107000"/>
              </a:lnSpc>
              <a:spcAft>
                <a:spcPts val="0"/>
              </a:spcAft>
            </a:pPr>
            <a:r>
              <a:rPr lang="en-GB" sz="1600" b="1" dirty="0">
                <a:solidFill>
                  <a:schemeClr val="bg1"/>
                </a:solidFill>
                <a:ea typeface="Times New Roman" panose="02020603050405020304" pitchFamily="18" charset="0"/>
                <a:cs typeface="Times New Roman" panose="02020603050405020304" pitchFamily="18" charset="0"/>
              </a:rPr>
              <a:t>Randomisation result </a:t>
            </a:r>
            <a:r>
              <a:rPr lang="en-GB" sz="1600" b="1" dirty="0" smtClean="0">
                <a:solidFill>
                  <a:schemeClr val="bg1"/>
                </a:solidFill>
                <a:ea typeface="Times New Roman" panose="02020603050405020304" pitchFamily="18" charset="0"/>
                <a:cs typeface="Times New Roman" panose="02020603050405020304" pitchFamily="18" charset="0"/>
              </a:rPr>
              <a:t>instant once trial team have confirmed eligibility, </a:t>
            </a:r>
            <a:r>
              <a:rPr lang="en-GB" sz="1600" b="1" dirty="0">
                <a:solidFill>
                  <a:schemeClr val="bg1"/>
                </a:solidFill>
                <a:ea typeface="Times New Roman" panose="02020603050405020304" pitchFamily="18" charset="0"/>
                <a:cs typeface="Times New Roman" panose="02020603050405020304" pitchFamily="18" charset="0"/>
              </a:rPr>
              <a:t>copy automatically sent to </a:t>
            </a:r>
            <a:r>
              <a:rPr lang="en-GB" sz="1600" b="1" dirty="0" smtClean="0">
                <a:solidFill>
                  <a:schemeClr val="bg1"/>
                </a:solidFill>
                <a:ea typeface="Times New Roman" panose="02020603050405020304" pitchFamily="18" charset="0"/>
                <a:cs typeface="Times New Roman" panose="02020603050405020304" pitchFamily="18" charset="0"/>
              </a:rPr>
              <a:t>participants GP, trial </a:t>
            </a:r>
            <a:r>
              <a:rPr lang="en-GB" sz="1600" b="1" dirty="0">
                <a:solidFill>
                  <a:schemeClr val="bg1"/>
                </a:solidFill>
                <a:ea typeface="Times New Roman" panose="02020603050405020304" pitchFamily="18" charset="0"/>
                <a:cs typeface="Times New Roman" panose="02020603050405020304" pitchFamily="18" charset="0"/>
              </a:rPr>
              <a:t>team and participant, randomisation will also provide participants trial ID . GP can review the </a:t>
            </a:r>
            <a:r>
              <a:rPr lang="en-GB" sz="1600" b="1" dirty="0" smtClean="0">
                <a:solidFill>
                  <a:schemeClr val="bg1"/>
                </a:solidFill>
                <a:ea typeface="Times New Roman" panose="02020603050405020304" pitchFamily="18" charset="0"/>
                <a:cs typeface="Times New Roman" panose="02020603050405020304" pitchFamily="18" charset="0"/>
              </a:rPr>
              <a:t>Patient Information Sheet </a:t>
            </a:r>
            <a:r>
              <a:rPr lang="en-GB" sz="1600" b="1" dirty="0">
                <a:solidFill>
                  <a:schemeClr val="bg1"/>
                </a:solidFill>
                <a:ea typeface="Times New Roman" panose="02020603050405020304" pitchFamily="18" charset="0"/>
                <a:cs typeface="Times New Roman" panose="02020603050405020304" pitchFamily="18" charset="0"/>
              </a:rPr>
              <a:t>and completed </a:t>
            </a:r>
            <a:r>
              <a:rPr lang="en-GB" sz="1600" b="1" dirty="0" smtClean="0">
                <a:solidFill>
                  <a:schemeClr val="bg1"/>
                </a:solidFill>
                <a:ea typeface="Times New Roman" panose="02020603050405020304" pitchFamily="18" charset="0"/>
                <a:cs typeface="Times New Roman" panose="02020603050405020304" pitchFamily="18" charset="0"/>
              </a:rPr>
              <a:t>Informed Consent Form </a:t>
            </a:r>
            <a:r>
              <a:rPr lang="en-GB" sz="1600" b="1" dirty="0">
                <a:solidFill>
                  <a:schemeClr val="bg1"/>
                </a:solidFill>
                <a:ea typeface="Times New Roman" panose="02020603050405020304" pitchFamily="18" charset="0"/>
                <a:cs typeface="Times New Roman" panose="02020603050405020304" pitchFamily="18" charset="0"/>
              </a:rPr>
              <a:t>at any time using a secure log-in access </a:t>
            </a:r>
            <a:r>
              <a:rPr lang="en-GB" sz="1600" b="1" dirty="0" smtClean="0">
                <a:solidFill>
                  <a:schemeClr val="bg1"/>
                </a:solidFill>
                <a:ea typeface="Times New Roman" panose="02020603050405020304" pitchFamily="18" charset="0"/>
                <a:cs typeface="Times New Roman" panose="02020603050405020304" pitchFamily="18" charset="0"/>
              </a:rPr>
              <a:t>code provided by the trial team. </a:t>
            </a:r>
            <a:endParaRPr lang="en-GB" sz="1600" b="1" dirty="0">
              <a:solidFill>
                <a:schemeClr val="bg1"/>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05670755"/>
      </p:ext>
    </p:extLst>
  </p:cSld>
  <p:clrMapOvr>
    <a:masterClrMapping/>
  </p:clrMapOvr>
  <p:timing>
    <p:tnLst>
      <p:par>
        <p:cTn id="1" dur="indefinite" restart="never" nodeType="tmRoot"/>
      </p:par>
    </p:tnLst>
  </p:timing>
</p:sld>
</file>

<file path=ppt/theme/theme1.xml><?xml version="1.0" encoding="utf-8"?>
<a:theme xmlns:a="http://schemas.openxmlformats.org/drawingml/2006/main" name="Opening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pening slide alternativ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x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Tex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3133</TotalTime>
  <Words>696</Words>
  <Application>Microsoft Office PowerPoint</Application>
  <PresentationFormat>Custom</PresentationFormat>
  <Paragraphs>83</Paragraphs>
  <Slides>17</Slides>
  <Notes>1</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17</vt:i4>
      </vt:variant>
    </vt:vector>
  </HeadingPairs>
  <TitlesOfParts>
    <vt:vector size="25" baseType="lpstr">
      <vt:lpstr>Arial</vt:lpstr>
      <vt:lpstr>Calibri</vt:lpstr>
      <vt:lpstr>Times New Roman</vt:lpstr>
      <vt:lpstr>Wingdings</vt:lpstr>
      <vt:lpstr>Opening slide</vt:lpstr>
      <vt:lpstr>Opening slide alternative</vt:lpstr>
      <vt:lpstr>Text slide</vt:lpstr>
      <vt:lpstr>1_Text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UofO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Chinn</dc:creator>
  <cp:lastModifiedBy>Claire Ho</cp:lastModifiedBy>
  <cp:revision>187</cp:revision>
  <dcterms:created xsi:type="dcterms:W3CDTF">2014-03-20T14:30:16Z</dcterms:created>
  <dcterms:modified xsi:type="dcterms:W3CDTF">2021-10-27T16:01:03Z</dcterms:modified>
</cp:coreProperties>
</file>